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4"/>
  </p:notesMasterIdLst>
  <p:sldIdLst>
    <p:sldId id="308" r:id="rId2"/>
    <p:sldId id="256" r:id="rId3"/>
    <p:sldId id="270" r:id="rId4"/>
    <p:sldId id="262" r:id="rId5"/>
    <p:sldId id="272" r:id="rId6"/>
    <p:sldId id="259" r:id="rId7"/>
    <p:sldId id="260" r:id="rId8"/>
    <p:sldId id="291" r:id="rId9"/>
    <p:sldId id="273" r:id="rId10"/>
    <p:sldId id="261" r:id="rId11"/>
    <p:sldId id="274" r:id="rId12"/>
    <p:sldId id="263" r:id="rId13"/>
    <p:sldId id="264" r:id="rId14"/>
    <p:sldId id="265" r:id="rId15"/>
    <p:sldId id="277" r:id="rId16"/>
    <p:sldId id="276" r:id="rId17"/>
    <p:sldId id="292" r:id="rId18"/>
    <p:sldId id="279" r:id="rId19"/>
    <p:sldId id="289" r:id="rId20"/>
    <p:sldId id="288" r:id="rId21"/>
    <p:sldId id="286" r:id="rId22"/>
    <p:sldId id="305" r:id="rId23"/>
    <p:sldId id="306" r:id="rId24"/>
    <p:sldId id="293" r:id="rId25"/>
    <p:sldId id="280" r:id="rId26"/>
    <p:sldId id="282" r:id="rId27"/>
    <p:sldId id="283" r:id="rId28"/>
    <p:sldId id="307" r:id="rId29"/>
    <p:sldId id="290" r:id="rId30"/>
    <p:sldId id="281" r:id="rId31"/>
    <p:sldId id="285" r:id="rId32"/>
    <p:sldId id="301" r:id="rId33"/>
    <p:sldId id="294" r:id="rId34"/>
    <p:sldId id="295" r:id="rId35"/>
    <p:sldId id="296" r:id="rId36"/>
    <p:sldId id="297" r:id="rId37"/>
    <p:sldId id="298" r:id="rId38"/>
    <p:sldId id="299" r:id="rId39"/>
    <p:sldId id="300" r:id="rId40"/>
    <p:sldId id="302" r:id="rId41"/>
    <p:sldId id="303"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CE4AC"/>
    <a:srgbClr val="CC0000"/>
    <a:srgbClr val="FF0000"/>
    <a:srgbClr val="66FF33"/>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40" autoAdjust="0"/>
  </p:normalViewPr>
  <p:slideViewPr>
    <p:cSldViewPr>
      <p:cViewPr varScale="1">
        <p:scale>
          <a:sx n="88" d="100"/>
          <a:sy n="88" d="100"/>
        </p:scale>
        <p:origin x="568" y="56"/>
      </p:cViewPr>
      <p:guideLst>
        <p:guide orient="horz" pos="2160"/>
        <p:guide pos="2880"/>
      </p:guideLst>
    </p:cSldViewPr>
  </p:slideViewPr>
  <p:outlineViewPr>
    <p:cViewPr>
      <p:scale>
        <a:sx n="33" d="100"/>
        <a:sy n="33" d="100"/>
      </p:scale>
      <p:origin x="0" y="192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09754-47F6-4C7B-89A8-F04838091E69}" type="datetimeFigureOut">
              <a:rPr lang="en-US" smtClean="0"/>
              <a:pPr/>
              <a:t>4/9/2022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034F6-879C-41C0-B8D2-673E6D22D54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6034F6-879C-41C0-B8D2-673E6D22D54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6034F6-879C-41C0-B8D2-673E6D22D543}" type="slidenum">
              <a:rPr lang="en-US" smtClean="0"/>
              <a:pPr/>
              <a:t>19</a:t>
            </a:fld>
            <a:endParaRPr lang="en-US"/>
          </a:p>
        </p:txBody>
      </p:sp>
    </p:spTree>
    <p:extLst>
      <p:ext uri="{BB962C8B-B14F-4D97-AF65-F5344CB8AC3E}">
        <p14:creationId xmlns:p14="http://schemas.microsoft.com/office/powerpoint/2010/main" val="305533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6034F6-879C-41C0-B8D2-673E6D22D543}" type="slidenum">
              <a:rPr lang="en-US" smtClean="0"/>
              <a:pPr/>
              <a:t>20</a:t>
            </a:fld>
            <a:endParaRPr lang="en-US"/>
          </a:p>
        </p:txBody>
      </p:sp>
    </p:spTree>
    <p:extLst>
      <p:ext uri="{BB962C8B-B14F-4D97-AF65-F5344CB8AC3E}">
        <p14:creationId xmlns:p14="http://schemas.microsoft.com/office/powerpoint/2010/main" val="241095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034F6-879C-41C0-B8D2-673E6D22D543}" type="slidenum">
              <a:rPr lang="en-US" smtClean="0"/>
              <a:pPr/>
              <a:t>22</a:t>
            </a:fld>
            <a:endParaRPr lang="en-US" dirty="0"/>
          </a:p>
        </p:txBody>
      </p:sp>
    </p:spTree>
    <p:extLst>
      <p:ext uri="{BB962C8B-B14F-4D97-AF65-F5344CB8AC3E}">
        <p14:creationId xmlns:p14="http://schemas.microsoft.com/office/powerpoint/2010/main" val="269411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6034F6-879C-41C0-B8D2-673E6D22D543}"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399B2-24ED-4100-A57B-9B4CF818D8EF}"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399B2-24ED-4100-A57B-9B4CF818D8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5F4E7E7-3AFF-44EB-8B71-842C5CF4010E}" type="datetimeFigureOut">
              <a:rPr lang="en-US" smtClean="0"/>
              <a:pPr/>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399B2-24ED-4100-A57B-9B4CF818D8EF}"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5F4E7E7-3AFF-44EB-8B71-842C5CF4010E}" type="datetimeFigureOut">
              <a:rPr lang="en-US" smtClean="0"/>
              <a:pPr/>
              <a:t>4/9/2022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93F399B2-24ED-4100-A57B-9B4CF818D8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5F4E7E7-3AFF-44EB-8B71-842C5CF4010E}" type="datetimeFigureOut">
              <a:rPr lang="en-US" smtClean="0"/>
              <a:pPr/>
              <a:t>4/9/2022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3F399B2-24ED-4100-A57B-9B4CF818D8E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E666FA88-F8AE-417D-8C7C-C398EA9F6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0378"/>
            <a:ext cx="7315200" cy="6938757"/>
          </a:xfrm>
          <a:prstGeom prst="rect">
            <a:avLst/>
          </a:prstGeom>
        </p:spPr>
      </p:pic>
    </p:spTree>
    <p:extLst>
      <p:ext uri="{BB962C8B-B14F-4D97-AF65-F5344CB8AC3E}">
        <p14:creationId xmlns:p14="http://schemas.microsoft.com/office/powerpoint/2010/main" val="8078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8"/>
          </a:xfrm>
        </p:spPr>
        <p:txBody>
          <a:bodyPr>
            <a:noAutofit/>
          </a:bodyPr>
          <a:lstStyle/>
          <a:p>
            <a:pPr algn="ctr"/>
            <a:r>
              <a:rPr lang="en-US" sz="2800" dirty="0">
                <a:solidFill>
                  <a:srgbClr val="FFC000"/>
                </a:solidFill>
              </a:rPr>
              <a:t>The 30-Day Per Month Prophetic Count of God</a:t>
            </a: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0" y="609600"/>
            <a:ext cx="9144000" cy="1569660"/>
          </a:xfrm>
          <a:prstGeom prst="rect">
            <a:avLst/>
          </a:prstGeom>
          <a:ln>
            <a:solidFill>
              <a:schemeClr val="tx1"/>
            </a:solidFill>
          </a:ln>
        </p:spPr>
        <p:txBody>
          <a:bodyPr wrap="square">
            <a:spAutoFit/>
          </a:bodyPr>
          <a:lstStyle/>
          <a:p>
            <a:r>
              <a:rPr lang="en-US" sz="2400" b="1" dirty="0">
                <a:solidFill>
                  <a:schemeClr val="tx1"/>
                </a:solidFill>
              </a:rPr>
              <a:t> </a:t>
            </a:r>
            <a:r>
              <a:rPr lang="en-US" sz="2400" dirty="0"/>
              <a:t>The prophesy in the book of revelations shows how</a:t>
            </a:r>
            <a:r>
              <a:rPr lang="en-US" sz="2400" dirty="0">
                <a:solidFill>
                  <a:schemeClr val="tx1"/>
                </a:solidFill>
              </a:rPr>
              <a:t> the LORD </a:t>
            </a:r>
            <a:r>
              <a:rPr lang="en-US" sz="2400" dirty="0"/>
              <a:t>will used</a:t>
            </a:r>
            <a:r>
              <a:rPr lang="en-US" sz="2400" dirty="0">
                <a:solidFill>
                  <a:schemeClr val="tx1"/>
                </a:solidFill>
              </a:rPr>
              <a:t> a 30 day per month prophecy  to bring us to</a:t>
            </a:r>
            <a:r>
              <a:rPr lang="en-US" sz="2400" dirty="0"/>
              <a:t> the coming of his Kingdom in the 7</a:t>
            </a:r>
            <a:r>
              <a:rPr lang="en-US" sz="2400" baseline="30000" dirty="0"/>
              <a:t>th</a:t>
            </a:r>
            <a:r>
              <a:rPr lang="en-US" sz="2400" dirty="0"/>
              <a:t> month and to  observe of the Feast of Tabernacle. Let us now  confirm this is indeed a </a:t>
            </a:r>
            <a:r>
              <a:rPr lang="en-US" sz="2400" b="1" u="sng" dirty="0">
                <a:solidFill>
                  <a:srgbClr val="FFFF00"/>
                </a:solidFill>
              </a:rPr>
              <a:t>PROPHECY</a:t>
            </a:r>
            <a:r>
              <a:rPr lang="en-US" sz="2400" dirty="0"/>
              <a:t> by Jesus himself:</a:t>
            </a:r>
            <a:endParaRPr lang="en-US" sz="2400" dirty="0">
              <a:solidFill>
                <a:schemeClr val="tx1"/>
              </a:solidFill>
            </a:endParaRPr>
          </a:p>
        </p:txBody>
      </p:sp>
      <p:sp>
        <p:nvSpPr>
          <p:cNvPr id="9" name="TextBox 8"/>
          <p:cNvSpPr txBox="1"/>
          <p:nvPr/>
        </p:nvSpPr>
        <p:spPr>
          <a:xfrm>
            <a:off x="0" y="2209800"/>
            <a:ext cx="9144000" cy="3416320"/>
          </a:xfrm>
          <a:prstGeom prst="rect">
            <a:avLst/>
          </a:prstGeom>
          <a:noFill/>
        </p:spPr>
        <p:txBody>
          <a:bodyPr wrap="square" rtlCol="0">
            <a:spAutoFit/>
          </a:bodyPr>
          <a:lstStyle/>
          <a:p>
            <a:r>
              <a:rPr lang="en-US" dirty="0"/>
              <a:t> </a:t>
            </a:r>
            <a:r>
              <a:rPr lang="en-US" dirty="0">
                <a:solidFill>
                  <a:srgbClr val="FF0000"/>
                </a:solidFill>
              </a:rPr>
              <a:t>When ye therefore </a:t>
            </a:r>
            <a:r>
              <a:rPr lang="en-US" b="1" dirty="0">
                <a:solidFill>
                  <a:srgbClr val="FFFF00"/>
                </a:solidFill>
              </a:rPr>
              <a:t>shall see THE ABOMINATION OF DESOLATION </a:t>
            </a:r>
            <a:r>
              <a:rPr lang="en-US" dirty="0">
                <a:solidFill>
                  <a:srgbClr val="FF0000"/>
                </a:solidFill>
              </a:rPr>
              <a:t>spoken of by Daniel the prophet Stand in the holy place(whoso readeth, let him understand) </a:t>
            </a:r>
            <a:r>
              <a:rPr lang="en-US" b="1" dirty="0">
                <a:solidFill>
                  <a:srgbClr val="FFFF00"/>
                </a:solidFill>
              </a:rPr>
              <a:t>THEN LET  THEM WHICH BE  IN JUDEA FLEE</a:t>
            </a:r>
            <a:r>
              <a:rPr lang="en-US" dirty="0">
                <a:solidFill>
                  <a:srgbClr val="FFFF00"/>
                </a:solidFill>
              </a:rPr>
              <a:t> </a:t>
            </a:r>
            <a:r>
              <a:rPr lang="en-US" dirty="0">
                <a:solidFill>
                  <a:srgbClr val="FF0000"/>
                </a:solidFill>
              </a:rPr>
              <a:t>into the mountains</a:t>
            </a:r>
            <a:r>
              <a:rPr lang="en-US" dirty="0"/>
              <a:t>. -Mat 24:15-16</a:t>
            </a:r>
          </a:p>
          <a:p>
            <a:pPr algn="ctr"/>
            <a:r>
              <a:rPr lang="en-US" dirty="0"/>
              <a:t>Let us now go and read </a:t>
            </a:r>
            <a:r>
              <a:rPr lang="en-US" b="1" u="sng" dirty="0">
                <a:solidFill>
                  <a:srgbClr val="FFFF00"/>
                </a:solidFill>
              </a:rPr>
              <a:t>THIS PROPHECY : </a:t>
            </a:r>
            <a:r>
              <a:rPr lang="en-US" dirty="0"/>
              <a:t>Daniels 12:9-11</a:t>
            </a:r>
          </a:p>
          <a:p>
            <a:r>
              <a:rPr lang="en-US" b="1" baseline="30000" dirty="0"/>
              <a:t> </a:t>
            </a:r>
            <a:r>
              <a:rPr lang="en-US" dirty="0"/>
              <a:t>And he said, Go thy way, Daniel: for the words are closed up and </a:t>
            </a:r>
            <a:r>
              <a:rPr lang="en-US" b="1" cap="all" dirty="0">
                <a:solidFill>
                  <a:srgbClr val="FFFF00"/>
                </a:solidFill>
              </a:rPr>
              <a:t>sealed till the time of the end.</a:t>
            </a:r>
            <a:r>
              <a:rPr lang="en-US" b="1" cap="all" baseline="30000" dirty="0">
                <a:solidFill>
                  <a:srgbClr val="FFFF00"/>
                </a:solidFill>
              </a:rPr>
              <a:t> </a:t>
            </a:r>
            <a:r>
              <a:rPr lang="en-US" dirty="0"/>
              <a:t>Many shall be purified, and made white, and tried; but the wicked shall do wickedly: and </a:t>
            </a:r>
            <a:r>
              <a:rPr lang="en-US" b="1" cap="all" dirty="0">
                <a:solidFill>
                  <a:srgbClr val="FFFF00"/>
                </a:solidFill>
              </a:rPr>
              <a:t>none of the wicked shall understand; but the wise shall understand</a:t>
            </a:r>
            <a:r>
              <a:rPr lang="en-US" dirty="0"/>
              <a:t>.</a:t>
            </a:r>
          </a:p>
          <a:p>
            <a:r>
              <a:rPr lang="en-US" dirty="0"/>
              <a:t>And from the time that the daily sacrifice shall be taken away, and </a:t>
            </a:r>
            <a:r>
              <a:rPr lang="en-US" b="1" dirty="0">
                <a:solidFill>
                  <a:srgbClr val="FFFF00"/>
                </a:solidFill>
              </a:rPr>
              <a:t>THE ABOMINATION THAT MAKETH DESOLATE</a:t>
            </a:r>
            <a:r>
              <a:rPr lang="en-US" dirty="0">
                <a:solidFill>
                  <a:srgbClr val="FFFF00"/>
                </a:solidFill>
              </a:rPr>
              <a:t> </a:t>
            </a:r>
            <a:r>
              <a:rPr lang="en-US" dirty="0"/>
              <a:t>set up, there shall be </a:t>
            </a:r>
            <a:r>
              <a:rPr lang="en-US" b="1" dirty="0">
                <a:solidFill>
                  <a:srgbClr val="FFFF00"/>
                </a:solidFill>
              </a:rPr>
              <a:t>a THOUSAND TWO HUNDRED</a:t>
            </a:r>
            <a:r>
              <a:rPr lang="en-US" dirty="0"/>
              <a:t> and </a:t>
            </a:r>
            <a:r>
              <a:rPr lang="en-US" b="1" dirty="0">
                <a:solidFill>
                  <a:srgbClr val="FFFF00"/>
                </a:solidFill>
              </a:rPr>
              <a:t>NINTY DAYS</a:t>
            </a:r>
            <a:endParaRPr lang="en-US" b="1" dirty="0"/>
          </a:p>
          <a:p>
            <a:endParaRPr lang="en-US" b="1" dirty="0"/>
          </a:p>
          <a:p>
            <a:r>
              <a:rPr lang="en-US" b="1" dirty="0"/>
              <a:t>Now what is the difference between 1260 days and </a:t>
            </a:r>
            <a:r>
              <a:rPr lang="en-US" b="1" dirty="0">
                <a:solidFill>
                  <a:srgbClr val="FFFF00"/>
                </a:solidFill>
              </a:rPr>
              <a:t>1290 days</a:t>
            </a:r>
            <a:r>
              <a:rPr lang="en-US" b="1" dirty="0"/>
              <a:t>?             </a:t>
            </a:r>
          </a:p>
          <a:p>
            <a:pPr algn="ctr"/>
            <a:r>
              <a:rPr lang="en-US" b="1" dirty="0"/>
              <a:t>30 days or 1 month in the Prophetic Count of God</a:t>
            </a:r>
          </a:p>
        </p:txBody>
      </p:sp>
      <p:sp>
        <p:nvSpPr>
          <p:cNvPr id="10" name="TextBox 9"/>
          <p:cNvSpPr txBox="1"/>
          <p:nvPr/>
        </p:nvSpPr>
        <p:spPr>
          <a:xfrm>
            <a:off x="0" y="5867400"/>
            <a:ext cx="9144000" cy="923330"/>
          </a:xfrm>
          <a:prstGeom prst="rect">
            <a:avLst/>
          </a:prstGeom>
          <a:noFill/>
          <a:ln>
            <a:solidFill>
              <a:srgbClr val="FFC000"/>
            </a:solidFill>
          </a:ln>
        </p:spPr>
        <p:txBody>
          <a:bodyPr wrap="square" rtlCol="0">
            <a:spAutoFit/>
          </a:bodyPr>
          <a:lstStyle/>
          <a:p>
            <a:pPr algn="ctr"/>
            <a:r>
              <a:rPr lang="en-US" b="1" dirty="0"/>
              <a:t> 30 days  is what Jesus was conveying or 1 month in the Prophetic count of God. </a:t>
            </a:r>
          </a:p>
          <a:p>
            <a:pPr algn="ctr"/>
            <a:r>
              <a:rPr lang="en-US" b="1" dirty="0"/>
              <a:t>This is how long we have to flee before the </a:t>
            </a:r>
            <a:r>
              <a:rPr lang="en-US" b="1" dirty="0">
                <a:solidFill>
                  <a:srgbClr val="FFFF00"/>
                </a:solidFill>
              </a:rPr>
              <a:t>42 months of war on the saints                                                </a:t>
            </a:r>
            <a:r>
              <a:rPr lang="en-US" b="1" dirty="0"/>
              <a:t>begins by the beast-</a:t>
            </a:r>
            <a:r>
              <a:rPr lang="en-US" b="1" dirty="0">
                <a:solidFill>
                  <a:srgbClr val="FFFF00"/>
                </a:solidFill>
              </a:rPr>
              <a:t>Rev 13:5-7</a:t>
            </a:r>
            <a:r>
              <a:rPr lang="en-US"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nodeType="clickEffect">
                                  <p:stCondLst>
                                    <p:cond delay="0"/>
                                  </p:stCondLst>
                                  <p:iterate type="lt">
                                    <p:tmPct val="10000"/>
                                  </p:iterate>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1000"/>
                                        <p:tgtEl>
                                          <p:spTgt spid="9">
                                            <p:txEl>
                                              <p:pRg st="6" end="6"/>
                                            </p:txEl>
                                          </p:spTgt>
                                        </p:tgtEl>
                                      </p:cBhvr>
                                    </p:animEffect>
                                    <p:anim calcmode="lin" valueType="num">
                                      <p:cBhvr>
                                        <p:cTn id="44" dur="1000" fill="hold"/>
                                        <p:tgtEl>
                                          <p:spTgt spid="9">
                                            <p:txEl>
                                              <p:pRg st="6" end="6"/>
                                            </p:txEl>
                                          </p:spTgt>
                                        </p:tgtEl>
                                        <p:attrNameLst>
                                          <p:attrName>ppt_x</p:attrName>
                                        </p:attrNameLst>
                                      </p:cBhvr>
                                      <p:tavLst>
                                        <p:tav tm="0">
                                          <p:val>
                                            <p:strVal val="#ppt_x-.1"/>
                                          </p:val>
                                        </p:tav>
                                        <p:tav tm="100000">
                                          <p:val>
                                            <p:strVal val="#ppt_x"/>
                                          </p:val>
                                        </p:tav>
                                      </p:tavLst>
                                    </p:anim>
                                    <p:anim calcmode="lin" valueType="num">
                                      <p:cBhvr>
                                        <p:cTn id="45" dur="10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 calcmode="lin" valueType="num">
                                      <p:cBhvr additive="base">
                                        <p:cTn id="5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1673352"/>
          </a:xfrm>
        </p:spPr>
        <p:txBody>
          <a:bodyPr>
            <a:normAutofit fontScale="90000"/>
          </a:bodyPr>
          <a:lstStyle/>
          <a:p>
            <a:pPr algn="ctr"/>
            <a:r>
              <a:rPr lang="en-US" sz="4800" dirty="0">
                <a:solidFill>
                  <a:schemeClr val="tx1"/>
                </a:solidFill>
              </a:rPr>
              <a:t> </a:t>
            </a:r>
            <a:r>
              <a:rPr lang="en-US" sz="4800" dirty="0">
                <a:solidFill>
                  <a:srgbClr val="FFC000"/>
                </a:solidFill>
              </a:rPr>
              <a:t>Did God show Moses His 30-Day Per Month Prophetic Count?</a:t>
            </a:r>
            <a:br>
              <a:rPr lang="en-US" sz="4800" dirty="0">
                <a:solidFill>
                  <a:srgbClr val="FFC000"/>
                </a:solidFill>
              </a:rPr>
            </a:br>
            <a:r>
              <a:rPr lang="en-US" sz="4800" dirty="0">
                <a:solidFill>
                  <a:srgbClr val="FFC000"/>
                </a:solidFill>
              </a:rPr>
              <a:t>The Set Feast Calendar of God?</a:t>
            </a:r>
            <a:br>
              <a:rPr lang="en-US" sz="4800" dirty="0">
                <a:solidFill>
                  <a:srgbClr val="FFC000"/>
                </a:solidFill>
              </a:rPr>
            </a:br>
            <a:r>
              <a:rPr lang="en-US" sz="4800" dirty="0">
                <a:solidFill>
                  <a:srgbClr val="FFC000"/>
                </a:solidFill>
              </a:rPr>
              <a:t>The Book of Genesis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1999"/>
          </a:xfrm>
        </p:spPr>
        <p:txBody>
          <a:bodyPr>
            <a:normAutofit fontScale="90000"/>
          </a:bodyPr>
          <a:lstStyle/>
          <a:p>
            <a:pPr algn="ctr"/>
            <a:r>
              <a:rPr lang="en-US" sz="4800" dirty="0">
                <a:solidFill>
                  <a:srgbClr val="FFC000"/>
                </a:solidFill>
              </a:rPr>
              <a:t>The 30-Day Per Month Prophetic Count of God</a:t>
            </a:r>
            <a:endParaRPr lang="en-US" dirty="0">
              <a:solidFill>
                <a:srgbClr val="FFC000"/>
              </a:solidFill>
            </a:endParaRP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914400" y="2743200"/>
            <a:ext cx="7010400" cy="2031325"/>
          </a:xfrm>
          <a:prstGeom prst="rect">
            <a:avLst/>
          </a:prstGeom>
          <a:noFill/>
        </p:spPr>
        <p:txBody>
          <a:bodyPr wrap="square" rtlCol="0">
            <a:spAutoFit/>
          </a:bodyPr>
          <a:lstStyle/>
          <a:p>
            <a:r>
              <a:rPr lang="en-US" dirty="0"/>
              <a:t>In the six hundredth year of Noah’s life, </a:t>
            </a:r>
            <a:r>
              <a:rPr lang="en-US" b="1" dirty="0">
                <a:solidFill>
                  <a:srgbClr val="FFFF00"/>
                </a:solidFill>
              </a:rPr>
              <a:t>IN THE SECOND MONTH, THE SEVENTEENTH DAY  OF  THE MONTH</a:t>
            </a:r>
            <a:r>
              <a:rPr lang="en-US" dirty="0"/>
              <a:t>, the same day were all the fountains of the deep broken up and the windows of heaven were opened and it rained upon the earth forty days and forty nights In the selfsame day entered Noah and Shem, and Ham and Japheth, and the sons of Noah and Noah’s wife and the three wives of his sons with them, into the ark.</a:t>
            </a:r>
          </a:p>
        </p:txBody>
      </p:sp>
      <p:sp>
        <p:nvSpPr>
          <p:cNvPr id="10" name="TextBox 9"/>
          <p:cNvSpPr txBox="1"/>
          <p:nvPr/>
        </p:nvSpPr>
        <p:spPr>
          <a:xfrm>
            <a:off x="118837" y="5562600"/>
            <a:ext cx="8484823" cy="369332"/>
          </a:xfrm>
          <a:prstGeom prst="rect">
            <a:avLst/>
          </a:prstGeom>
          <a:noFill/>
          <a:ln>
            <a:noFill/>
          </a:ln>
        </p:spPr>
        <p:txBody>
          <a:bodyPr wrap="none" rtlCol="0">
            <a:spAutoFit/>
          </a:bodyPr>
          <a:lstStyle/>
          <a:p>
            <a:r>
              <a:rPr lang="en-US" b="1" dirty="0"/>
              <a:t> And the waters prevailed upon the earth </a:t>
            </a:r>
            <a:r>
              <a:rPr lang="en-US" b="1" dirty="0">
                <a:solidFill>
                  <a:srgbClr val="FFFF00"/>
                </a:solidFill>
              </a:rPr>
              <a:t>an HUNDRED </a:t>
            </a:r>
            <a:r>
              <a:rPr lang="en-US" b="1" dirty="0"/>
              <a:t>and </a:t>
            </a:r>
            <a:r>
              <a:rPr lang="en-US" b="1" dirty="0">
                <a:solidFill>
                  <a:srgbClr val="FFFF00"/>
                </a:solidFill>
              </a:rPr>
              <a:t>FIFTY DAYS-   </a:t>
            </a:r>
            <a:r>
              <a:rPr lang="en-US" b="1" dirty="0"/>
              <a:t>Gen 7:24. </a:t>
            </a:r>
          </a:p>
        </p:txBody>
      </p:sp>
      <p:sp>
        <p:nvSpPr>
          <p:cNvPr id="8" name="TextBox 7"/>
          <p:cNvSpPr txBox="1"/>
          <p:nvPr/>
        </p:nvSpPr>
        <p:spPr>
          <a:xfrm>
            <a:off x="228600" y="1143000"/>
            <a:ext cx="8915400" cy="1200329"/>
          </a:xfrm>
          <a:prstGeom prst="rect">
            <a:avLst/>
          </a:prstGeom>
          <a:noFill/>
        </p:spPr>
        <p:txBody>
          <a:bodyPr wrap="square" rtlCol="0">
            <a:spAutoFit/>
          </a:bodyPr>
          <a:lstStyle/>
          <a:p>
            <a:r>
              <a:rPr lang="en-US" sz="2400" b="1" dirty="0"/>
              <a:t>Yes, In the passage concerning Noah and the great Flood. God  showed Moses his  Prophetic Count </a:t>
            </a:r>
            <a:r>
              <a:rPr lang="en-US" sz="2400" b="1" dirty="0">
                <a:solidFill>
                  <a:srgbClr val="FF0000"/>
                </a:solidFill>
              </a:rPr>
              <a:t>because it was the End of the world as Noah knew it in a time of great wickedness</a:t>
            </a:r>
            <a:r>
              <a:rPr lang="en-US" sz="2400" b="1" dirty="0"/>
              <a:t>.(2 Pet 2:5,3:6)</a:t>
            </a:r>
          </a:p>
        </p:txBody>
      </p:sp>
      <p:sp>
        <p:nvSpPr>
          <p:cNvPr id="11" name="TextBox 10"/>
          <p:cNvSpPr txBox="1"/>
          <p:nvPr/>
        </p:nvSpPr>
        <p:spPr>
          <a:xfrm>
            <a:off x="457200" y="4800600"/>
            <a:ext cx="8382000" cy="646331"/>
          </a:xfrm>
          <a:prstGeom prst="rect">
            <a:avLst/>
          </a:prstGeom>
          <a:noFill/>
        </p:spPr>
        <p:txBody>
          <a:bodyPr wrap="square" rtlCol="0">
            <a:spAutoFit/>
          </a:bodyPr>
          <a:lstStyle/>
          <a:p>
            <a:r>
              <a:rPr lang="en-US" b="1" dirty="0"/>
              <a:t>Now at this point Noah’s ark was filled with all that God would save alive. Both of Noah and his family and all the animals that the LORD brought unto Noah..</a:t>
            </a:r>
          </a:p>
        </p:txBody>
      </p:sp>
      <p:sp>
        <p:nvSpPr>
          <p:cNvPr id="12" name="TextBox 11"/>
          <p:cNvSpPr txBox="1"/>
          <p:nvPr/>
        </p:nvSpPr>
        <p:spPr>
          <a:xfrm>
            <a:off x="457200" y="6096000"/>
            <a:ext cx="8023991" cy="646331"/>
          </a:xfrm>
          <a:prstGeom prst="rect">
            <a:avLst/>
          </a:prstGeom>
          <a:noFill/>
        </p:spPr>
        <p:txBody>
          <a:bodyPr wrap="none" rtlCol="0">
            <a:spAutoFit/>
          </a:bodyPr>
          <a:lstStyle/>
          <a:p>
            <a:r>
              <a:rPr lang="en-US" dirty="0"/>
              <a:t>Now remember that it was </a:t>
            </a:r>
            <a:r>
              <a:rPr lang="en-US" b="1" dirty="0">
                <a:solidFill>
                  <a:srgbClr val="FFFF00"/>
                </a:solidFill>
              </a:rPr>
              <a:t>the  17th DAY of THE SECOND MONTH </a:t>
            </a:r>
            <a:r>
              <a:rPr lang="en-US" dirty="0"/>
              <a:t>from the start</a:t>
            </a:r>
          </a:p>
          <a:p>
            <a:r>
              <a:rPr lang="en-US" dirty="0"/>
              <a:t> </a:t>
            </a:r>
            <a:r>
              <a:rPr lang="en-US" b="1" dirty="0">
                <a:solidFill>
                  <a:srgbClr val="FFFF00"/>
                </a:solidFill>
              </a:rPr>
              <a:t>PLUS an HUNDRED and FIFTY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508"/>
            <a:ext cx="7772400" cy="761999"/>
          </a:xfrm>
        </p:spPr>
        <p:txBody>
          <a:bodyPr>
            <a:noAutofit/>
          </a:bodyPr>
          <a:lstStyle/>
          <a:p>
            <a:pPr algn="ctr"/>
            <a:r>
              <a:rPr lang="en-US" sz="2800" dirty="0">
                <a:solidFill>
                  <a:srgbClr val="FFC000"/>
                </a:solidFill>
              </a:rPr>
              <a:t>The 30-Day Per Month Prophetic Count of God</a:t>
            </a:r>
          </a:p>
        </p:txBody>
      </p:sp>
      <p:cxnSp>
        <p:nvCxnSpPr>
          <p:cNvPr id="5" name="Straight Connector 4"/>
          <p:cNvCxnSpPr/>
          <p:nvPr/>
        </p:nvCxnSpPr>
        <p:spPr>
          <a:xfrm>
            <a:off x="838200" y="1082040"/>
            <a:ext cx="79248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0" y="685800"/>
            <a:ext cx="9144000" cy="461665"/>
          </a:xfrm>
          <a:prstGeom prst="rect">
            <a:avLst/>
          </a:prstGeom>
        </p:spPr>
        <p:txBody>
          <a:bodyPr wrap="square">
            <a:spAutoFit/>
          </a:bodyPr>
          <a:lstStyle/>
          <a:p>
            <a:pPr algn="ctr"/>
            <a:r>
              <a:rPr lang="en-US" sz="2400" b="1" dirty="0">
                <a:solidFill>
                  <a:schemeClr val="tx1"/>
                </a:solidFill>
              </a:rPr>
              <a:t> (continuation)</a:t>
            </a:r>
            <a:endParaRPr lang="en-US" sz="2400" dirty="0">
              <a:solidFill>
                <a:schemeClr val="tx1"/>
              </a:solidFill>
            </a:endParaRPr>
          </a:p>
        </p:txBody>
      </p:sp>
      <p:sp>
        <p:nvSpPr>
          <p:cNvPr id="7" name="TextBox 6"/>
          <p:cNvSpPr txBox="1"/>
          <p:nvPr/>
        </p:nvSpPr>
        <p:spPr>
          <a:xfrm>
            <a:off x="914400" y="2057400"/>
            <a:ext cx="7010400" cy="1754326"/>
          </a:xfrm>
          <a:prstGeom prst="rect">
            <a:avLst/>
          </a:prstGeom>
          <a:noFill/>
        </p:spPr>
        <p:txBody>
          <a:bodyPr wrap="square" rtlCol="0">
            <a:spAutoFit/>
          </a:bodyPr>
          <a:lstStyle/>
          <a:p>
            <a:r>
              <a:rPr lang="en-US" dirty="0"/>
              <a:t>The fountains also of the deep and the windows of heaven were stopped, and </a:t>
            </a:r>
            <a:r>
              <a:rPr lang="en-US" b="1" dirty="0">
                <a:solidFill>
                  <a:srgbClr val="FFFF00"/>
                </a:solidFill>
              </a:rPr>
              <a:t>THE RAIN FROM HEAVEN  WAS RESTRAINED</a:t>
            </a:r>
            <a:r>
              <a:rPr lang="en-US" dirty="0"/>
              <a:t>; and water returned from off the earth continually and after the end of </a:t>
            </a:r>
            <a:r>
              <a:rPr lang="en-US" b="1" dirty="0">
                <a:solidFill>
                  <a:srgbClr val="FFFF00"/>
                </a:solidFill>
              </a:rPr>
              <a:t>THE HUNDRED and FIFTY DAYS</a:t>
            </a:r>
            <a:r>
              <a:rPr lang="en-US" dirty="0"/>
              <a:t> the waters were abated. And the ark rested in the </a:t>
            </a:r>
            <a:r>
              <a:rPr lang="en-US" b="1" dirty="0">
                <a:solidFill>
                  <a:srgbClr val="FFFF00"/>
                </a:solidFill>
              </a:rPr>
              <a:t>SEVENTH MONTH</a:t>
            </a:r>
            <a:r>
              <a:rPr lang="en-US" dirty="0"/>
              <a:t>, on </a:t>
            </a:r>
            <a:r>
              <a:rPr lang="en-US" b="1" dirty="0">
                <a:solidFill>
                  <a:srgbClr val="FFFF00"/>
                </a:solidFill>
              </a:rPr>
              <a:t>the SEVENTEENTH DAY of THE MONTH</a:t>
            </a:r>
            <a:r>
              <a:rPr lang="en-US" dirty="0"/>
              <a:t>, upon  the mountains of Ararat. Gen 8:2-4</a:t>
            </a:r>
          </a:p>
        </p:txBody>
      </p:sp>
      <p:sp>
        <p:nvSpPr>
          <p:cNvPr id="8" name="TextBox 7"/>
          <p:cNvSpPr txBox="1"/>
          <p:nvPr/>
        </p:nvSpPr>
        <p:spPr>
          <a:xfrm>
            <a:off x="228600" y="1143000"/>
            <a:ext cx="8763000" cy="830997"/>
          </a:xfrm>
          <a:prstGeom prst="rect">
            <a:avLst/>
          </a:prstGeom>
          <a:noFill/>
        </p:spPr>
        <p:txBody>
          <a:bodyPr wrap="square" rtlCol="0">
            <a:spAutoFit/>
          </a:bodyPr>
          <a:lstStyle/>
          <a:p>
            <a:r>
              <a:rPr lang="en-US" sz="2400" b="1" dirty="0"/>
              <a:t> Now in this passages concerning Noah and the great Flood the 30-Day Per Month Prophetic Count of God is revealed.</a:t>
            </a:r>
          </a:p>
        </p:txBody>
      </p:sp>
      <p:sp>
        <p:nvSpPr>
          <p:cNvPr id="11" name="TextBox 10"/>
          <p:cNvSpPr txBox="1"/>
          <p:nvPr/>
        </p:nvSpPr>
        <p:spPr>
          <a:xfrm>
            <a:off x="304800" y="3718679"/>
            <a:ext cx="8610600" cy="3139321"/>
          </a:xfrm>
          <a:prstGeom prst="rect">
            <a:avLst/>
          </a:prstGeom>
          <a:noFill/>
        </p:spPr>
        <p:txBody>
          <a:bodyPr wrap="square" rtlCol="0">
            <a:spAutoFit/>
          </a:bodyPr>
          <a:lstStyle/>
          <a:p>
            <a:r>
              <a:rPr lang="en-US" b="1" dirty="0"/>
              <a:t>Now notice these three points concerning the time from </a:t>
            </a:r>
            <a:r>
              <a:rPr lang="en-US" b="1" dirty="0">
                <a:solidFill>
                  <a:srgbClr val="FFFF00"/>
                </a:solidFill>
              </a:rPr>
              <a:t>the 17</a:t>
            </a:r>
            <a:r>
              <a:rPr lang="en-US" b="1" baseline="30000" dirty="0">
                <a:solidFill>
                  <a:srgbClr val="FFFF00"/>
                </a:solidFill>
              </a:rPr>
              <a:t>th</a:t>
            </a:r>
            <a:r>
              <a:rPr lang="en-US" b="1" dirty="0">
                <a:solidFill>
                  <a:srgbClr val="FFFF00"/>
                </a:solidFill>
              </a:rPr>
              <a:t> DAY of THE SECOND MONTH</a:t>
            </a:r>
            <a:r>
              <a:rPr lang="en-US" b="1" dirty="0"/>
              <a:t> to </a:t>
            </a:r>
            <a:r>
              <a:rPr lang="en-US" b="1" dirty="0">
                <a:solidFill>
                  <a:srgbClr val="FFFF00"/>
                </a:solidFill>
              </a:rPr>
              <a:t>the 17</a:t>
            </a:r>
            <a:r>
              <a:rPr lang="en-US" b="1" baseline="30000" dirty="0">
                <a:solidFill>
                  <a:srgbClr val="FFFF00"/>
                </a:solidFill>
              </a:rPr>
              <a:t>th</a:t>
            </a:r>
            <a:r>
              <a:rPr lang="en-US" b="1" dirty="0">
                <a:solidFill>
                  <a:srgbClr val="FFFF00"/>
                </a:solidFill>
              </a:rPr>
              <a:t> DAY of THE SEVENTH MONTH</a:t>
            </a:r>
            <a:r>
              <a:rPr lang="en-US" b="1" dirty="0"/>
              <a:t>.</a:t>
            </a:r>
          </a:p>
          <a:p>
            <a:endParaRPr lang="en-US" b="1" dirty="0"/>
          </a:p>
          <a:p>
            <a:pPr algn="ctr"/>
            <a:r>
              <a:rPr lang="en-US" b="1" dirty="0">
                <a:solidFill>
                  <a:srgbClr val="FF0000"/>
                </a:solidFill>
              </a:rPr>
              <a:t>1-They couldn’t see the moon  to use as a marker because of the clouds </a:t>
            </a:r>
          </a:p>
          <a:p>
            <a:pPr algn="ctr"/>
            <a:r>
              <a:rPr lang="en-US" b="1" dirty="0">
                <a:solidFill>
                  <a:srgbClr val="FF0000"/>
                </a:solidFill>
              </a:rPr>
              <a:t>that rained </a:t>
            </a:r>
          </a:p>
          <a:p>
            <a:pPr algn="ctr"/>
            <a:endParaRPr lang="en-US" b="1" dirty="0">
              <a:solidFill>
                <a:srgbClr val="FF0000"/>
              </a:solidFill>
            </a:endParaRPr>
          </a:p>
          <a:p>
            <a:pPr algn="ctr"/>
            <a:r>
              <a:rPr lang="en-US" b="1" dirty="0">
                <a:solidFill>
                  <a:srgbClr val="FF0000"/>
                </a:solidFill>
              </a:rPr>
              <a:t>2-They could only measure time by the changing of night into day</a:t>
            </a:r>
          </a:p>
          <a:p>
            <a:pPr algn="ctr"/>
            <a:r>
              <a:rPr lang="en-US" b="1" dirty="0">
                <a:solidFill>
                  <a:srgbClr val="FF0000"/>
                </a:solidFill>
              </a:rPr>
              <a:t> and day into night thru the window of the ark.</a:t>
            </a:r>
          </a:p>
          <a:p>
            <a:pPr algn="ctr"/>
            <a:endParaRPr lang="en-US" b="1" dirty="0"/>
          </a:p>
          <a:p>
            <a:pPr algn="ctr"/>
            <a:r>
              <a:rPr lang="en-US" b="1" dirty="0"/>
              <a:t>3- When you subtract 2 months from 7 months, the passing of 30 days has occurred five times,  thus rending 150 days or as it is written “on the 17</a:t>
            </a:r>
            <a:r>
              <a:rPr lang="en-US" b="1" baseline="30000" dirty="0"/>
              <a:t>th</a:t>
            </a:r>
            <a:r>
              <a:rPr lang="en-US" b="1" dirty="0"/>
              <a:t> day of the 7</a:t>
            </a:r>
            <a:r>
              <a:rPr lang="en-US" b="1" baseline="30000" dirty="0"/>
              <a:t>th</a:t>
            </a:r>
            <a:r>
              <a:rPr lang="en-US" b="1" dirty="0"/>
              <a:t> month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 calcmode="lin" valueType="num">
                                      <p:cBhvr additive="base">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 calcmode="lin" valueType="num">
                                      <p:cBhvr additive="base">
                                        <p:cTn id="3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fade">
                                      <p:cBhvr>
                                        <p:cTn id="36" dur="1000"/>
                                        <p:tgtEl>
                                          <p:spTgt spid="11">
                                            <p:txEl>
                                              <p:pRg st="5" end="5"/>
                                            </p:txEl>
                                          </p:spTgt>
                                        </p:tgtEl>
                                      </p:cBhvr>
                                    </p:animEffect>
                                    <p:anim calcmode="lin" valueType="num">
                                      <p:cBhvr>
                                        <p:cTn id="3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1">
                                            <p:txEl>
                                              <p:pRg st="5" end="5"/>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xEl>
                                              <p:pRg st="5" end="5"/>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1000"/>
                                        <p:tgtEl>
                                          <p:spTgt spid="11">
                                            <p:txEl>
                                              <p:pRg st="6" end="6"/>
                                            </p:txEl>
                                          </p:spTgt>
                                        </p:tgtEl>
                                      </p:cBhvr>
                                    </p:animEffect>
                                    <p:anim calcmode="lin" valueType="num">
                                      <p:cBhvr>
                                        <p:cTn id="4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11">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Effect transition="in" filter="slide(fromBottom)">
                                      <p:cBhvr>
                                        <p:cTn id="50"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67" y="316468"/>
            <a:ext cx="9015320" cy="761999"/>
          </a:xfrm>
        </p:spPr>
        <p:txBody>
          <a:bodyPr>
            <a:noAutofit/>
          </a:bodyPr>
          <a:lstStyle/>
          <a:p>
            <a:pPr algn="ctr"/>
            <a:r>
              <a:rPr lang="en-US" sz="2800" dirty="0">
                <a:solidFill>
                  <a:srgbClr val="FFC000"/>
                </a:solidFill>
              </a:rPr>
              <a:t>The 30-Day Per Month Prophetic Count of God</a:t>
            </a:r>
          </a:p>
        </p:txBody>
      </p:sp>
      <p:cxnSp>
        <p:nvCxnSpPr>
          <p:cNvPr id="5" name="Straight Connector 4"/>
          <p:cNvCxnSpPr/>
          <p:nvPr/>
        </p:nvCxnSpPr>
        <p:spPr>
          <a:xfrm>
            <a:off x="914400" y="852518"/>
            <a:ext cx="7924800"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914400" y="2057400"/>
            <a:ext cx="7010400" cy="646331"/>
          </a:xfrm>
          <a:prstGeom prst="rect">
            <a:avLst/>
          </a:prstGeom>
          <a:noFill/>
        </p:spPr>
        <p:txBody>
          <a:bodyPr wrap="square" rtlCol="0">
            <a:spAutoFit/>
          </a:bodyPr>
          <a:lstStyle/>
          <a:p>
            <a:r>
              <a:rPr lang="en-US" b="1" dirty="0">
                <a:solidFill>
                  <a:srgbClr val="FF0000"/>
                </a:solidFill>
              </a:rPr>
              <a:t>FOR AS IT WAS IN THE DAYS OF </a:t>
            </a:r>
            <a:r>
              <a:rPr lang="en-US" b="1" dirty="0" err="1">
                <a:solidFill>
                  <a:srgbClr val="FF0000"/>
                </a:solidFill>
              </a:rPr>
              <a:t>NO’E</a:t>
            </a:r>
            <a:r>
              <a:rPr lang="en-US" b="1" dirty="0">
                <a:solidFill>
                  <a:srgbClr val="FF0000"/>
                </a:solidFill>
              </a:rPr>
              <a:t>  </a:t>
            </a:r>
            <a:r>
              <a:rPr lang="en-US" dirty="0"/>
              <a:t>so shall  also </a:t>
            </a:r>
            <a:r>
              <a:rPr lang="en-US" b="1" dirty="0"/>
              <a:t>the </a:t>
            </a:r>
            <a:r>
              <a:rPr lang="en-US" b="1" dirty="0">
                <a:solidFill>
                  <a:srgbClr val="FF0000"/>
                </a:solidFill>
              </a:rPr>
              <a:t>COMING OF THE SON OF MAN BE</a:t>
            </a:r>
            <a:r>
              <a:rPr lang="en-US" dirty="0"/>
              <a:t>. Mat 24:37</a:t>
            </a:r>
          </a:p>
        </p:txBody>
      </p:sp>
      <p:sp>
        <p:nvSpPr>
          <p:cNvPr id="8" name="TextBox 7"/>
          <p:cNvSpPr txBox="1"/>
          <p:nvPr/>
        </p:nvSpPr>
        <p:spPr>
          <a:xfrm>
            <a:off x="228600" y="1143000"/>
            <a:ext cx="8763000" cy="830997"/>
          </a:xfrm>
          <a:prstGeom prst="rect">
            <a:avLst/>
          </a:prstGeom>
          <a:noFill/>
        </p:spPr>
        <p:txBody>
          <a:bodyPr wrap="square" rtlCol="0">
            <a:spAutoFit/>
          </a:bodyPr>
          <a:lstStyle/>
          <a:p>
            <a:r>
              <a:rPr lang="en-US" sz="2400" b="1" dirty="0"/>
              <a:t> Now let’s see how Jesus likens the Prophecy of his return to the Days of Noah.</a:t>
            </a:r>
          </a:p>
        </p:txBody>
      </p:sp>
      <p:sp>
        <p:nvSpPr>
          <p:cNvPr id="11" name="TextBox 10"/>
          <p:cNvSpPr txBox="1"/>
          <p:nvPr/>
        </p:nvSpPr>
        <p:spPr>
          <a:xfrm>
            <a:off x="0" y="2819400"/>
            <a:ext cx="9144000" cy="2677656"/>
          </a:xfrm>
          <a:prstGeom prst="rect">
            <a:avLst/>
          </a:prstGeom>
          <a:noFill/>
        </p:spPr>
        <p:txBody>
          <a:bodyPr wrap="square" rtlCol="0">
            <a:spAutoFit/>
          </a:bodyPr>
          <a:lstStyle/>
          <a:p>
            <a:r>
              <a:rPr lang="en-US" sz="2400" b="1" dirty="0"/>
              <a:t>Now let’s see if he was speaking of the spiritual condition only.</a:t>
            </a:r>
          </a:p>
          <a:p>
            <a:endParaRPr lang="en-US" b="1" dirty="0"/>
          </a:p>
          <a:p>
            <a:pPr algn="ctr"/>
            <a:r>
              <a:rPr lang="en-US" b="1" dirty="0">
                <a:solidFill>
                  <a:srgbClr val="FF0000"/>
                </a:solidFill>
              </a:rPr>
              <a:t>THE GREAT DAY OF THE LORD </a:t>
            </a:r>
            <a:r>
              <a:rPr lang="en-US" b="1" dirty="0"/>
              <a:t>is near, it is near, and hasteth greatly, even the voice of the day of the LORD the mighty man shall cry bitterly that day is a day of wrath a day of wasteness and desolation. </a:t>
            </a:r>
            <a:r>
              <a:rPr lang="en-US" b="1" dirty="0">
                <a:solidFill>
                  <a:srgbClr val="FF0000"/>
                </a:solidFill>
              </a:rPr>
              <a:t>A DAY OF DARKNESS </a:t>
            </a:r>
            <a:r>
              <a:rPr lang="en-US" b="1" dirty="0"/>
              <a:t>and </a:t>
            </a:r>
            <a:r>
              <a:rPr lang="en-US" b="1" dirty="0">
                <a:solidFill>
                  <a:srgbClr val="FF0000"/>
                </a:solidFill>
              </a:rPr>
              <a:t>GLOOMINESS</a:t>
            </a:r>
            <a:r>
              <a:rPr lang="en-US" b="1" dirty="0"/>
              <a:t>, a </a:t>
            </a:r>
            <a:r>
              <a:rPr lang="en-US" b="1" dirty="0">
                <a:solidFill>
                  <a:srgbClr val="FF0000"/>
                </a:solidFill>
              </a:rPr>
              <a:t>DAY OF CLOUDS</a:t>
            </a:r>
            <a:r>
              <a:rPr lang="en-US" b="1" dirty="0"/>
              <a:t> and </a:t>
            </a:r>
            <a:r>
              <a:rPr lang="en-US" b="1" dirty="0">
                <a:solidFill>
                  <a:srgbClr val="FF0000"/>
                </a:solidFill>
              </a:rPr>
              <a:t>THICK DARKNESS </a:t>
            </a:r>
            <a:r>
              <a:rPr lang="en-US" b="1" dirty="0"/>
              <a:t>a </a:t>
            </a:r>
            <a:r>
              <a:rPr lang="en-US" b="1" dirty="0">
                <a:solidFill>
                  <a:srgbClr val="FF0000"/>
                </a:solidFill>
              </a:rPr>
              <a:t>DAY OF THE TRUMPET </a:t>
            </a:r>
            <a:r>
              <a:rPr lang="en-US" b="1" dirty="0"/>
              <a:t>and </a:t>
            </a:r>
            <a:r>
              <a:rPr lang="en-US" b="1" dirty="0">
                <a:solidFill>
                  <a:srgbClr val="FF0000"/>
                </a:solidFill>
              </a:rPr>
              <a:t>AGAINST THE FENCED CITIES</a:t>
            </a:r>
            <a:r>
              <a:rPr lang="en-US" b="1" dirty="0"/>
              <a:t> and </a:t>
            </a:r>
            <a:r>
              <a:rPr lang="en-US" b="1" dirty="0">
                <a:solidFill>
                  <a:srgbClr val="FF0000"/>
                </a:solidFill>
              </a:rPr>
              <a:t>AGAINST THE HIGH TOWERS- </a:t>
            </a:r>
            <a:r>
              <a:rPr lang="en-US" b="1" dirty="0"/>
              <a:t>Zep 1:14-16</a:t>
            </a:r>
          </a:p>
          <a:p>
            <a:pPr algn="ctr"/>
            <a:endParaRPr lang="en-US" b="1" dirty="0"/>
          </a:p>
          <a:p>
            <a:pPr algn="ctr"/>
            <a:endParaRPr lang="en-US" b="1" dirty="0"/>
          </a:p>
        </p:txBody>
      </p:sp>
      <p:sp>
        <p:nvSpPr>
          <p:cNvPr id="9" name="TextBox 8"/>
          <p:cNvSpPr txBox="1"/>
          <p:nvPr/>
        </p:nvSpPr>
        <p:spPr>
          <a:xfrm>
            <a:off x="128680" y="4953000"/>
            <a:ext cx="8515409" cy="1569660"/>
          </a:xfrm>
          <a:prstGeom prst="rect">
            <a:avLst/>
          </a:prstGeom>
          <a:noFill/>
        </p:spPr>
        <p:txBody>
          <a:bodyPr wrap="none" rtlCol="0">
            <a:spAutoFit/>
          </a:bodyPr>
          <a:lstStyle/>
          <a:p>
            <a:pPr algn="ctr"/>
            <a:r>
              <a:rPr lang="en-US" sz="2400" b="1" dirty="0"/>
              <a:t>Now think about the comparison</a:t>
            </a:r>
          </a:p>
          <a:p>
            <a:pPr algn="ctr"/>
            <a:r>
              <a:rPr lang="en-US" dirty="0"/>
              <a:t> Back in the Great Flood the RAIN WAS NOT STOPPED FOR </a:t>
            </a:r>
          </a:p>
          <a:p>
            <a:pPr algn="ctr"/>
            <a:r>
              <a:rPr lang="en-US" dirty="0"/>
              <a:t>An 150 DAYS, The  sky was </a:t>
            </a:r>
            <a:r>
              <a:rPr lang="en-US" b="1" dirty="0">
                <a:solidFill>
                  <a:srgbClr val="FF0000"/>
                </a:solidFill>
              </a:rPr>
              <a:t>DARKEN BECAUSE OF THE CLOUDS </a:t>
            </a:r>
            <a:r>
              <a:rPr lang="en-US" dirty="0"/>
              <a:t>that  brought </a:t>
            </a:r>
          </a:p>
          <a:p>
            <a:pPr algn="ctr"/>
            <a:r>
              <a:rPr lang="en-US" dirty="0"/>
              <a:t>              The rain and </a:t>
            </a:r>
            <a:r>
              <a:rPr lang="en-US" b="1" dirty="0">
                <a:solidFill>
                  <a:srgbClr val="FF0000"/>
                </a:solidFill>
              </a:rPr>
              <a:t>GLOOMINESS</a:t>
            </a:r>
            <a:r>
              <a:rPr lang="en-US" dirty="0"/>
              <a:t> all of the fenced cities were drowned and there </a:t>
            </a:r>
            <a:r>
              <a:rPr lang="en-US" b="1" dirty="0">
                <a:solidFill>
                  <a:srgbClr val="FF0000"/>
                </a:solidFill>
              </a:rPr>
              <a:t>WAS</a:t>
            </a:r>
          </a:p>
          <a:p>
            <a:pPr algn="ctr"/>
            <a:r>
              <a:rPr lang="en-US" b="1" dirty="0">
                <a:solidFill>
                  <a:srgbClr val="FF0000"/>
                </a:solidFill>
              </a:rPr>
              <a:t> NO HIGH TOWER THAT  ANY MAN SAVE HIMSELF</a:t>
            </a:r>
            <a:r>
              <a:rPr lang="en-US" dirty="0">
                <a:solidFill>
                  <a:srgbClr val="FF0000"/>
                </a:solidFill>
              </a:rPr>
              <a:t> </a:t>
            </a:r>
            <a:r>
              <a:rPr lang="en-US" dirty="0"/>
              <a:t>back in the days of Noah</a:t>
            </a:r>
          </a:p>
        </p:txBody>
      </p:sp>
      <p:sp>
        <p:nvSpPr>
          <p:cNvPr id="10" name="Rectangle 9"/>
          <p:cNvSpPr/>
          <p:nvPr/>
        </p:nvSpPr>
        <p:spPr>
          <a:xfrm>
            <a:off x="0" y="685800"/>
            <a:ext cx="9144000" cy="461665"/>
          </a:xfrm>
          <a:prstGeom prst="rect">
            <a:avLst/>
          </a:prstGeom>
        </p:spPr>
        <p:txBody>
          <a:bodyPr wrap="square">
            <a:spAutoFit/>
          </a:bodyPr>
          <a:lstStyle/>
          <a:p>
            <a:pPr algn="ctr"/>
            <a:r>
              <a:rPr lang="en-US" sz="2400" b="1" dirty="0">
                <a:solidFill>
                  <a:schemeClr val="tx1"/>
                </a:solidFill>
              </a:rPr>
              <a:t> (continuation)</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1000"/>
                                        <p:tgtEl>
                                          <p:spTgt spid="11">
                                            <p:txEl>
                                              <p:pRg st="0" end="0"/>
                                            </p:txEl>
                                          </p:spTgt>
                                        </p:tgtEl>
                                      </p:cBhvr>
                                    </p:animEffect>
                                    <p:anim calcmode="lin" valueType="num">
                                      <p:cBhvr>
                                        <p:cTn id="1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box(in)">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 calcmode="lin" valueType="num">
                                      <p:cBhvr additive="base">
                                        <p:cTn id="4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 calcmode="lin" valueType="num">
                                      <p:cBhvr additive="base">
                                        <p:cTn id="4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1673352"/>
          </a:xfrm>
        </p:spPr>
        <p:txBody>
          <a:bodyPr>
            <a:normAutofit fontScale="90000"/>
          </a:bodyPr>
          <a:lstStyle/>
          <a:p>
            <a:pPr algn="ctr"/>
            <a:r>
              <a:rPr lang="en-US" sz="4800" dirty="0">
                <a:solidFill>
                  <a:schemeClr val="tx1"/>
                </a:solidFill>
              </a:rPr>
              <a:t> </a:t>
            </a:r>
            <a:r>
              <a:rPr lang="en-US" sz="4800" dirty="0">
                <a:solidFill>
                  <a:srgbClr val="FFC000"/>
                </a:solidFill>
              </a:rPr>
              <a:t>Did God show Moses His 30-Day Per Month Prophetic Count?</a:t>
            </a:r>
            <a:br>
              <a:rPr lang="en-US" sz="4800" dirty="0">
                <a:solidFill>
                  <a:srgbClr val="FFC000"/>
                </a:solidFill>
              </a:rPr>
            </a:br>
            <a:r>
              <a:rPr lang="en-US" sz="4800" dirty="0">
                <a:solidFill>
                  <a:srgbClr val="FFC000"/>
                </a:solidFill>
              </a:rPr>
              <a:t>The Book of Numbers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9296400" cy="761999"/>
          </a:xfrm>
        </p:spPr>
        <p:txBody>
          <a:bodyPr>
            <a:noAutofit/>
          </a:bodyPr>
          <a:lstStyle/>
          <a:p>
            <a:pPr algn="ctr"/>
            <a:r>
              <a:rPr lang="en-US" sz="3200" dirty="0">
                <a:solidFill>
                  <a:srgbClr val="FFC000"/>
                </a:solidFill>
              </a:rPr>
              <a:t>The 30-Day Per Month Prophetic Count of God</a:t>
            </a: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304800" y="685800"/>
            <a:ext cx="8610600" cy="830997"/>
          </a:xfrm>
          <a:prstGeom prst="rect">
            <a:avLst/>
          </a:prstGeom>
          <a:ln>
            <a:solidFill>
              <a:srgbClr val="FFC000"/>
            </a:solidFill>
          </a:ln>
        </p:spPr>
        <p:txBody>
          <a:bodyPr wrap="square">
            <a:spAutoFit/>
          </a:bodyPr>
          <a:lstStyle/>
          <a:p>
            <a:pPr algn="ctr"/>
            <a:r>
              <a:rPr lang="en-US" sz="2400" b="1" dirty="0">
                <a:solidFill>
                  <a:schemeClr val="tx1"/>
                </a:solidFill>
              </a:rPr>
              <a:t> God showed Moses the Luna Calendar and then Set Feast 30-Day Per Month </a:t>
            </a:r>
            <a:r>
              <a:rPr lang="en-US" sz="2400" b="1" dirty="0"/>
              <a:t>Calendar</a:t>
            </a:r>
            <a:r>
              <a:rPr lang="en-US" sz="2400" b="1" dirty="0">
                <a:solidFill>
                  <a:schemeClr val="tx1"/>
                </a:solidFill>
              </a:rPr>
              <a:t>  in the Book of Numbers</a:t>
            </a:r>
            <a:endParaRPr lang="en-US" sz="2400" dirty="0">
              <a:solidFill>
                <a:schemeClr val="tx1"/>
              </a:solidFill>
            </a:endParaRPr>
          </a:p>
        </p:txBody>
      </p:sp>
      <p:sp>
        <p:nvSpPr>
          <p:cNvPr id="13" name="TextBox 12"/>
          <p:cNvSpPr txBox="1"/>
          <p:nvPr/>
        </p:nvSpPr>
        <p:spPr>
          <a:xfrm>
            <a:off x="0" y="1752600"/>
            <a:ext cx="9144000" cy="1200329"/>
          </a:xfrm>
          <a:prstGeom prst="rect">
            <a:avLst/>
          </a:prstGeom>
          <a:noFill/>
        </p:spPr>
        <p:txBody>
          <a:bodyPr wrap="square" rtlCol="0">
            <a:spAutoFit/>
          </a:bodyPr>
          <a:lstStyle/>
          <a:p>
            <a:r>
              <a:rPr lang="en-US" dirty="0"/>
              <a:t>God starts with the daily, the weekly,  the monthly  burnt offerings in the 28</a:t>
            </a:r>
            <a:r>
              <a:rPr lang="en-US" baseline="30000" dirty="0"/>
              <a:t>th</a:t>
            </a:r>
            <a:r>
              <a:rPr lang="en-US" dirty="0"/>
              <a:t>  Chapter of Numbers. Then he begins his annual Set  Feast in the same chapter fulfilled by Jesus in his first coming . The feast will be fulfilled by Jesus in his second coming in  29</a:t>
            </a:r>
            <a:r>
              <a:rPr lang="en-US" baseline="30000" dirty="0"/>
              <a:t>th</a:t>
            </a:r>
            <a:r>
              <a:rPr lang="en-US" dirty="0"/>
              <a:t> Chapters of the book of Number.   </a:t>
            </a:r>
          </a:p>
        </p:txBody>
      </p:sp>
      <p:sp>
        <p:nvSpPr>
          <p:cNvPr id="14" name="TextBox 13"/>
          <p:cNvSpPr txBox="1"/>
          <p:nvPr/>
        </p:nvSpPr>
        <p:spPr>
          <a:xfrm>
            <a:off x="467895" y="2605206"/>
            <a:ext cx="8208209" cy="2585323"/>
          </a:xfrm>
          <a:prstGeom prst="rect">
            <a:avLst/>
          </a:prstGeom>
          <a:noFill/>
        </p:spPr>
        <p:txBody>
          <a:bodyPr wrap="none" rtlCol="0">
            <a:spAutoFit/>
          </a:bodyPr>
          <a:lstStyle/>
          <a:p>
            <a:endParaRPr lang="en-US" dirty="0"/>
          </a:p>
          <a:p>
            <a:r>
              <a:rPr lang="en-US" dirty="0"/>
              <a:t>God reveals to Moses In  Numbers 28:1-16</a:t>
            </a:r>
          </a:p>
          <a:p>
            <a:r>
              <a:rPr lang="en-US" b="1" dirty="0">
                <a:solidFill>
                  <a:srgbClr val="FFFF00"/>
                </a:solidFill>
              </a:rPr>
              <a:t>ONE CALENDAR  UNDER THE LEVITICAL PRIESTHOOD </a:t>
            </a:r>
            <a:r>
              <a:rPr lang="en-US" dirty="0"/>
              <a:t>containing  the following:</a:t>
            </a:r>
          </a:p>
          <a:p>
            <a:endParaRPr lang="en-US" dirty="0"/>
          </a:p>
          <a:p>
            <a:r>
              <a:rPr lang="en-US" dirty="0"/>
              <a:t>The </a:t>
            </a:r>
            <a:r>
              <a:rPr lang="en-US" b="1" dirty="0">
                <a:solidFill>
                  <a:srgbClr val="FFFF00"/>
                </a:solidFill>
              </a:rPr>
              <a:t>DAILY</a:t>
            </a:r>
            <a:r>
              <a:rPr lang="en-US" dirty="0"/>
              <a:t> sacrifices Verses 3-8,</a:t>
            </a:r>
          </a:p>
          <a:p>
            <a:r>
              <a:rPr lang="en-US" dirty="0"/>
              <a:t> The </a:t>
            </a:r>
            <a:r>
              <a:rPr lang="en-US" b="1" dirty="0">
                <a:solidFill>
                  <a:srgbClr val="FFFF00"/>
                </a:solidFill>
              </a:rPr>
              <a:t>WEEKLY</a:t>
            </a:r>
            <a:r>
              <a:rPr lang="en-US" dirty="0"/>
              <a:t> sacrifices performed on the 7</a:t>
            </a:r>
            <a:r>
              <a:rPr lang="en-US" baseline="30000" dirty="0"/>
              <a:t>th</a:t>
            </a:r>
            <a:r>
              <a:rPr lang="en-US" dirty="0"/>
              <a:t>  day Sabbath Verses 9-10 .</a:t>
            </a:r>
          </a:p>
          <a:p>
            <a:r>
              <a:rPr lang="en-US" dirty="0"/>
              <a:t>The </a:t>
            </a:r>
            <a:r>
              <a:rPr lang="en-US" b="1" dirty="0">
                <a:solidFill>
                  <a:srgbClr val="FFFF00"/>
                </a:solidFill>
              </a:rPr>
              <a:t>MONTHLY</a:t>
            </a:r>
            <a:r>
              <a:rPr lang="en-US" dirty="0"/>
              <a:t> sacrifices done at </a:t>
            </a:r>
            <a:r>
              <a:rPr lang="en-US" b="1" dirty="0">
                <a:solidFill>
                  <a:srgbClr val="FFFF00"/>
                </a:solidFill>
              </a:rPr>
              <a:t>the beginning of every</a:t>
            </a:r>
          </a:p>
          <a:p>
            <a:r>
              <a:rPr lang="en-US" b="1" dirty="0">
                <a:solidFill>
                  <a:srgbClr val="FFFF00"/>
                </a:solidFill>
              </a:rPr>
              <a:t>month</a:t>
            </a:r>
            <a:r>
              <a:rPr lang="en-US" dirty="0"/>
              <a:t>  called the burnt offering of the month  Verses 11-15 </a:t>
            </a:r>
          </a:p>
          <a:p>
            <a:r>
              <a:rPr lang="en-US" b="1" dirty="0">
                <a:solidFill>
                  <a:schemeClr val="accent1">
                    <a:lumMod val="40000"/>
                    <a:lumOff val="60000"/>
                  </a:schemeClr>
                </a:solidFill>
              </a:rPr>
              <a:t>also known as the New Moons </a:t>
            </a:r>
            <a:r>
              <a:rPr lang="en-US" b="1" dirty="0">
                <a:solidFill>
                  <a:srgbClr val="FFFF00"/>
                </a:solidFill>
              </a:rPr>
              <a:t>( 1Chr 23:31,Ezr 3:5-6) </a:t>
            </a:r>
            <a:r>
              <a:rPr lang="en-US" b="1" dirty="0">
                <a:solidFill>
                  <a:schemeClr val="accent1">
                    <a:lumMod val="40000"/>
                    <a:lumOff val="60000"/>
                  </a:schemeClr>
                </a:solidFill>
              </a:rPr>
              <a:t>or THE LUNA CALENDAR  </a:t>
            </a:r>
          </a:p>
        </p:txBody>
      </p:sp>
      <p:sp>
        <p:nvSpPr>
          <p:cNvPr id="15" name="TextBox 14"/>
          <p:cNvSpPr txBox="1"/>
          <p:nvPr/>
        </p:nvSpPr>
        <p:spPr>
          <a:xfrm>
            <a:off x="249387" y="5334000"/>
            <a:ext cx="8818414" cy="1200329"/>
          </a:xfrm>
          <a:prstGeom prst="rect">
            <a:avLst/>
          </a:prstGeom>
          <a:noFill/>
        </p:spPr>
        <p:txBody>
          <a:bodyPr wrap="square" rtlCol="0">
            <a:spAutoFit/>
          </a:bodyPr>
          <a:lstStyle/>
          <a:p>
            <a:endParaRPr lang="en-US" dirty="0"/>
          </a:p>
          <a:p>
            <a:r>
              <a:rPr lang="en-US" dirty="0"/>
              <a:t>God now reveals to Moses starting at verse 16 -30 </a:t>
            </a:r>
            <a:r>
              <a:rPr lang="en-US" b="1" dirty="0">
                <a:solidFill>
                  <a:srgbClr val="FFC000"/>
                </a:solidFill>
              </a:rPr>
              <a:t>THE 30-DAY  Per MONTH PROPHETIC  COUNT</a:t>
            </a:r>
            <a:r>
              <a:rPr lang="en-US" dirty="0"/>
              <a:t> containing a part of the </a:t>
            </a:r>
            <a:r>
              <a:rPr lang="en-US" b="1" dirty="0">
                <a:solidFill>
                  <a:srgbClr val="FFCC00"/>
                </a:solidFill>
              </a:rPr>
              <a:t>SET</a:t>
            </a:r>
            <a:r>
              <a:rPr lang="en-US" dirty="0"/>
              <a:t> </a:t>
            </a:r>
            <a:r>
              <a:rPr lang="en-US" b="1" dirty="0">
                <a:solidFill>
                  <a:srgbClr val="FFC000"/>
                </a:solidFill>
              </a:rPr>
              <a:t>FEAST of THE LORD </a:t>
            </a:r>
            <a:r>
              <a:rPr lang="en-US" dirty="0"/>
              <a:t>and the remaining Set Feast to be fulfilled  starting at the top verse of the 29</a:t>
            </a:r>
            <a:r>
              <a:rPr lang="en-US" baseline="30000" dirty="0"/>
              <a:t>th</a:t>
            </a:r>
            <a:r>
              <a:rPr lang="en-US" dirty="0"/>
              <a:t>  Chapter which  </a:t>
            </a:r>
            <a:r>
              <a:rPr lang="en-US" b="1" dirty="0">
                <a:solidFill>
                  <a:srgbClr val="FFC000"/>
                </a:solidFill>
              </a:rPr>
              <a:t>OCCURS  ANNUALLY</a:t>
            </a:r>
            <a:r>
              <a:rPr lang="en-US" dirty="0"/>
              <a:t>.   </a:t>
            </a:r>
          </a:p>
        </p:txBody>
      </p:sp>
      <p:sp>
        <p:nvSpPr>
          <p:cNvPr id="3" name="TextBox 2">
            <a:extLst>
              <a:ext uri="{FF2B5EF4-FFF2-40B4-BE49-F238E27FC236}">
                <a16:creationId xmlns:a16="http://schemas.microsoft.com/office/drawing/2014/main" id="{F9F5E6F0-CCA6-41A1-A665-90B20567A3F5}"/>
              </a:ext>
            </a:extLst>
          </p:cNvPr>
          <p:cNvSpPr txBox="1"/>
          <p:nvPr/>
        </p:nvSpPr>
        <p:spPr>
          <a:xfrm>
            <a:off x="1600200" y="5190529"/>
            <a:ext cx="5105400" cy="461665"/>
          </a:xfrm>
          <a:prstGeom prst="rect">
            <a:avLst/>
          </a:prstGeom>
          <a:noFill/>
        </p:spPr>
        <p:txBody>
          <a:bodyPr wrap="square" rtlCol="0">
            <a:spAutoFit/>
          </a:bodyPr>
          <a:lstStyle/>
          <a:p>
            <a:pPr algn="ctr"/>
            <a:r>
              <a:rPr lang="en-US" sz="2400" dirty="0">
                <a:solidFill>
                  <a:srgbClr val="FFCC00"/>
                </a:solidFill>
                <a:latin typeface="Arial Rounded MT Bold" panose="020F0704030504030204" pitchFamily="34" charset="0"/>
              </a:rPr>
              <a:t>The Set Feast Calendar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 calcmode="lin" valueType="num">
                                      <p:cBhvr additive="base">
                                        <p:cTn id="2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anim calcmode="lin" valueType="num">
                                      <p:cBhvr additive="base">
                                        <p:cTn id="4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xEl>
                                              <p:pRg st="8" end="8"/>
                                            </p:txEl>
                                          </p:spTgt>
                                        </p:tgtEl>
                                        <p:attrNameLst>
                                          <p:attrName>style.visibility</p:attrName>
                                        </p:attrNameLst>
                                      </p:cBhvr>
                                      <p:to>
                                        <p:strVal val="visible"/>
                                      </p:to>
                                    </p:set>
                                    <p:anim calcmode="lin" valueType="num">
                                      <p:cBhvr additive="base">
                                        <p:cTn id="51"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Effect transition="in" filter="fade">
                                      <p:cBhvr>
                                        <p:cTn id="61" dur="1000"/>
                                        <p:tgtEl>
                                          <p:spTgt spid="15">
                                            <p:txEl>
                                              <p:pRg st="1" end="1"/>
                                            </p:txEl>
                                          </p:spTgt>
                                        </p:tgtEl>
                                      </p:cBhvr>
                                    </p:animEffect>
                                    <p:anim calcmode="lin" valueType="num">
                                      <p:cBhvr>
                                        <p:cTn id="6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5">
                                            <p:txEl>
                                              <p:pRg st="1" end="1"/>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5702-D4CB-4284-8C6B-C632AA5DAB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3D9A57-21FC-470B-877F-499522851B4B}"/>
              </a:ext>
            </a:extLst>
          </p:cNvPr>
          <p:cNvSpPr>
            <a:spLocks noGrp="1"/>
          </p:cNvSpPr>
          <p:nvPr>
            <p:ph idx="1"/>
          </p:nvPr>
        </p:nvSpPr>
        <p:spPr/>
        <p:txBody>
          <a:bodyPr/>
          <a:lstStyle/>
          <a:p>
            <a:endParaRPr lang="en-US"/>
          </a:p>
        </p:txBody>
      </p:sp>
      <p:pic>
        <p:nvPicPr>
          <p:cNvPr id="2050" name="Picture 2" descr="Amazon.com: Celestial Products Lunar Calendar 2022 Moon Phases,  MoonFollower : Office Products">
            <a:extLst>
              <a:ext uri="{FF2B5EF4-FFF2-40B4-BE49-F238E27FC236}">
                <a16:creationId xmlns:a16="http://schemas.microsoft.com/office/drawing/2014/main" id="{0E8C7947-7DC8-489E-BC2B-A4CFFF4C4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 y="-4386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A94BB6-9732-430D-8AFF-FEF164B83307}"/>
              </a:ext>
            </a:extLst>
          </p:cNvPr>
          <p:cNvSpPr txBox="1"/>
          <p:nvPr/>
        </p:nvSpPr>
        <p:spPr>
          <a:xfrm>
            <a:off x="3924300" y="400172"/>
            <a:ext cx="6019800" cy="381000"/>
          </a:xfrm>
          <a:prstGeom prst="rect">
            <a:avLst/>
          </a:prstGeom>
          <a:noFill/>
        </p:spPr>
        <p:txBody>
          <a:bodyPr wrap="square" rtlCol="0">
            <a:spAutoFit/>
          </a:bodyPr>
          <a:lstStyle/>
          <a:p>
            <a:r>
              <a:rPr lang="en-US" dirty="0">
                <a:solidFill>
                  <a:srgbClr val="00B0F0"/>
                </a:solidFill>
                <a:latin typeface="Arial Black" panose="020B0A04020102020204" pitchFamily="34" charset="0"/>
                <a:cs typeface="Aharoni" panose="02010803020104030203" pitchFamily="2" charset="-79"/>
              </a:rPr>
              <a:t>THE BURNT OFFERING OF A MONTH</a:t>
            </a:r>
          </a:p>
        </p:txBody>
      </p:sp>
      <p:sp>
        <p:nvSpPr>
          <p:cNvPr id="6" name="TextBox 5">
            <a:extLst>
              <a:ext uri="{FF2B5EF4-FFF2-40B4-BE49-F238E27FC236}">
                <a16:creationId xmlns:a16="http://schemas.microsoft.com/office/drawing/2014/main" id="{D752CDF5-5E87-4730-BC55-509FB5BE427B}"/>
              </a:ext>
            </a:extLst>
          </p:cNvPr>
          <p:cNvSpPr txBox="1"/>
          <p:nvPr/>
        </p:nvSpPr>
        <p:spPr>
          <a:xfrm>
            <a:off x="1752600" y="381062"/>
            <a:ext cx="3429000" cy="400110"/>
          </a:xfrm>
          <a:prstGeom prst="rect">
            <a:avLst/>
          </a:prstGeom>
          <a:noFill/>
        </p:spPr>
        <p:txBody>
          <a:bodyPr wrap="square" rtlCol="0">
            <a:spAutoFit/>
          </a:bodyPr>
          <a:lstStyle/>
          <a:p>
            <a:r>
              <a:rPr lang="en-US" sz="2000" dirty="0">
                <a:latin typeface="Abadi" panose="020B0604020104020204" pitchFamily="34" charset="0"/>
                <a:ea typeface="BatangChe" panose="020B0503020000020004" pitchFamily="49" charset="-127"/>
                <a:cs typeface="Courier New" panose="02070309020205020404" pitchFamily="49" charset="0"/>
              </a:rPr>
              <a:t>LUNAR CALENDAR</a:t>
            </a:r>
          </a:p>
        </p:txBody>
      </p:sp>
      <p:sp>
        <p:nvSpPr>
          <p:cNvPr id="7" name="Oval 6">
            <a:extLst>
              <a:ext uri="{FF2B5EF4-FFF2-40B4-BE49-F238E27FC236}">
                <a16:creationId xmlns:a16="http://schemas.microsoft.com/office/drawing/2014/main" id="{B82AF3D4-C0F0-4A53-8703-74CE38A4B1C6}"/>
              </a:ext>
            </a:extLst>
          </p:cNvPr>
          <p:cNvSpPr/>
          <p:nvPr/>
        </p:nvSpPr>
        <p:spPr>
          <a:xfrm>
            <a:off x="7772400" y="3188003"/>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D82D778-B928-476C-B07F-A678C51EAB30}"/>
              </a:ext>
            </a:extLst>
          </p:cNvPr>
          <p:cNvSpPr/>
          <p:nvPr/>
        </p:nvSpPr>
        <p:spPr>
          <a:xfrm>
            <a:off x="7530673" y="3663132"/>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7BFC4E2-B6C2-4404-91B2-613A2C4CC9D5}"/>
              </a:ext>
            </a:extLst>
          </p:cNvPr>
          <p:cNvSpPr/>
          <p:nvPr/>
        </p:nvSpPr>
        <p:spPr>
          <a:xfrm>
            <a:off x="7315200" y="4074554"/>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D6B5031-1E57-453B-ABAE-71E0ECBBE51F}"/>
              </a:ext>
            </a:extLst>
          </p:cNvPr>
          <p:cNvSpPr/>
          <p:nvPr/>
        </p:nvSpPr>
        <p:spPr>
          <a:xfrm>
            <a:off x="6817018" y="4556952"/>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891D56C-DD2E-4243-8D83-E9551E7E1A7B}"/>
              </a:ext>
            </a:extLst>
          </p:cNvPr>
          <p:cNvSpPr/>
          <p:nvPr/>
        </p:nvSpPr>
        <p:spPr>
          <a:xfrm>
            <a:off x="6817018" y="5046066"/>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9AB7822-5633-41E6-AAEF-5688A46E456F}"/>
              </a:ext>
            </a:extLst>
          </p:cNvPr>
          <p:cNvSpPr/>
          <p:nvPr/>
        </p:nvSpPr>
        <p:spPr>
          <a:xfrm>
            <a:off x="6359818" y="5413081"/>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158845F-5640-4E5E-9E26-8318DFC96DD3}"/>
              </a:ext>
            </a:extLst>
          </p:cNvPr>
          <p:cNvSpPr/>
          <p:nvPr/>
        </p:nvSpPr>
        <p:spPr>
          <a:xfrm>
            <a:off x="6324600" y="5867400"/>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DE01FE2-5F0A-4835-80C6-18FB4B0F0FB4}"/>
              </a:ext>
            </a:extLst>
          </p:cNvPr>
          <p:cNvSpPr/>
          <p:nvPr/>
        </p:nvSpPr>
        <p:spPr>
          <a:xfrm>
            <a:off x="8001000" y="2807003"/>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7F02042-7642-4DD4-A280-260199A9C47F}"/>
              </a:ext>
            </a:extLst>
          </p:cNvPr>
          <p:cNvSpPr/>
          <p:nvPr/>
        </p:nvSpPr>
        <p:spPr>
          <a:xfrm>
            <a:off x="990600" y="2286000"/>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B962165-92DE-490A-8D30-73A06905AD35}"/>
              </a:ext>
            </a:extLst>
          </p:cNvPr>
          <p:cNvSpPr/>
          <p:nvPr/>
        </p:nvSpPr>
        <p:spPr>
          <a:xfrm>
            <a:off x="7543800" y="4485976"/>
            <a:ext cx="457200" cy="3810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76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610" y="19180"/>
            <a:ext cx="8763000" cy="761999"/>
          </a:xfrm>
        </p:spPr>
        <p:txBody>
          <a:bodyPr>
            <a:noAutofit/>
          </a:bodyPr>
          <a:lstStyle/>
          <a:p>
            <a:pPr algn="ctr"/>
            <a:r>
              <a:rPr lang="en-US" sz="3200" u="sng" cap="all" dirty="0">
                <a:solidFill>
                  <a:srgbClr val="FFFF00"/>
                </a:solidFill>
              </a:rPr>
              <a:t>The Set Feast Calendar of God</a:t>
            </a:r>
          </a:p>
        </p:txBody>
      </p:sp>
      <p:cxnSp>
        <p:nvCxnSpPr>
          <p:cNvPr id="5" name="Straight Connector 4"/>
          <p:cNvCxnSpPr/>
          <p:nvPr/>
        </p:nvCxnSpPr>
        <p:spPr>
          <a:xfrm>
            <a:off x="762000" y="804671"/>
            <a:ext cx="7924800"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91941" y="593049"/>
            <a:ext cx="9064917" cy="923330"/>
          </a:xfrm>
          <a:prstGeom prst="rect">
            <a:avLst/>
          </a:prstGeom>
          <a:noFill/>
        </p:spPr>
        <p:txBody>
          <a:bodyPr wrap="none" rtlCol="0">
            <a:spAutoFit/>
          </a:bodyPr>
          <a:lstStyle/>
          <a:p>
            <a:pPr marL="342900" indent="-342900"/>
            <a:r>
              <a:rPr lang="en-US" dirty="0"/>
              <a:t>(3) Num 29:39 These things ye shall do unto the LORD </a:t>
            </a:r>
            <a:r>
              <a:rPr lang="en-US" b="1" cap="all" dirty="0">
                <a:solidFill>
                  <a:srgbClr val="FFFF00"/>
                </a:solidFill>
              </a:rPr>
              <a:t>in YOUR SET FEAST, BESIDES  </a:t>
            </a:r>
            <a:r>
              <a:rPr lang="en-US" dirty="0"/>
              <a:t>your</a:t>
            </a:r>
          </a:p>
          <a:p>
            <a:pPr marL="342900" indent="-342900"/>
            <a:r>
              <a:rPr lang="en-US" dirty="0"/>
              <a:t>Your vows and your free will offerings, for your burnt offerings and for your meat offerings</a:t>
            </a:r>
          </a:p>
          <a:p>
            <a:pPr marL="342900" indent="-342900"/>
            <a:r>
              <a:rPr lang="en-US" dirty="0"/>
              <a:t>And for your drink offerings, and for your peace offerings.</a:t>
            </a:r>
          </a:p>
        </p:txBody>
      </p:sp>
      <p:sp>
        <p:nvSpPr>
          <p:cNvPr id="3" name="TextBox 2">
            <a:extLst>
              <a:ext uri="{FF2B5EF4-FFF2-40B4-BE49-F238E27FC236}">
                <a16:creationId xmlns:a16="http://schemas.microsoft.com/office/drawing/2014/main" id="{02F06279-98FD-43B4-8666-2A1B39A407C8}"/>
              </a:ext>
            </a:extLst>
          </p:cNvPr>
          <p:cNvSpPr txBox="1"/>
          <p:nvPr/>
        </p:nvSpPr>
        <p:spPr>
          <a:xfrm>
            <a:off x="-42920" y="1416009"/>
            <a:ext cx="9074061" cy="830997"/>
          </a:xfrm>
          <a:prstGeom prst="rect">
            <a:avLst/>
          </a:prstGeom>
          <a:noFill/>
        </p:spPr>
        <p:txBody>
          <a:bodyPr wrap="square" rtlCol="0">
            <a:spAutoFit/>
          </a:bodyPr>
          <a:lstStyle/>
          <a:p>
            <a:pPr algn="ctr"/>
            <a:r>
              <a:rPr lang="en-US" sz="2400" b="1" dirty="0"/>
              <a:t>Now the 30 Day per month Count Separates </a:t>
            </a:r>
            <a:r>
              <a:rPr lang="en-US" sz="2400" b="1" cap="all" dirty="0">
                <a:solidFill>
                  <a:srgbClr val="FFFF00"/>
                </a:solidFill>
              </a:rPr>
              <a:t>The Set Feast of The Lord 5 times </a:t>
            </a:r>
            <a:r>
              <a:rPr lang="en-US" sz="2400" b="1" dirty="0"/>
              <a:t> from </a:t>
            </a:r>
            <a:r>
              <a:rPr lang="en-US" sz="2400" b="1" dirty="0">
                <a:solidFill>
                  <a:schemeClr val="bg2">
                    <a:lumMod val="40000"/>
                    <a:lumOff val="60000"/>
                  </a:schemeClr>
                </a:solidFill>
              </a:rPr>
              <a:t>the Lunar Calendar  </a:t>
            </a:r>
          </a:p>
        </p:txBody>
      </p:sp>
      <p:sp>
        <p:nvSpPr>
          <p:cNvPr id="16" name="TextBox 15">
            <a:extLst>
              <a:ext uri="{FF2B5EF4-FFF2-40B4-BE49-F238E27FC236}">
                <a16:creationId xmlns:a16="http://schemas.microsoft.com/office/drawing/2014/main" id="{86C52A58-EA43-4887-9210-EF0E7D9CAC58}"/>
              </a:ext>
            </a:extLst>
          </p:cNvPr>
          <p:cNvSpPr txBox="1"/>
          <p:nvPr/>
        </p:nvSpPr>
        <p:spPr>
          <a:xfrm>
            <a:off x="191941" y="2109428"/>
            <a:ext cx="8839200" cy="923330"/>
          </a:xfrm>
          <a:prstGeom prst="rect">
            <a:avLst/>
          </a:prstGeom>
          <a:noFill/>
        </p:spPr>
        <p:txBody>
          <a:bodyPr wrap="square">
            <a:spAutoFit/>
          </a:bodyPr>
          <a:lstStyle/>
          <a:p>
            <a:pPr algn="l"/>
            <a:r>
              <a:rPr lang="en-US" b="0" i="0" strike="noStrike" dirty="0">
                <a:effectLst/>
                <a:latin typeface="Corbel" panose="020B0503020204020204" pitchFamily="34" charset="0"/>
              </a:rPr>
              <a:t>1 Chronicle 23:31 </a:t>
            </a:r>
            <a:r>
              <a:rPr lang="en-US" b="0" i="0" dirty="0">
                <a:effectLst/>
                <a:latin typeface="Corbel" panose="020B0503020204020204" pitchFamily="34" charset="0"/>
              </a:rPr>
              <a:t>And to offer all burnt sacrifices unto the </a:t>
            </a:r>
            <a:r>
              <a:rPr lang="en-US" b="0" i="0" cap="small" dirty="0">
                <a:effectLst/>
                <a:latin typeface="Corbel" panose="020B0503020204020204" pitchFamily="34" charset="0"/>
              </a:rPr>
              <a:t>Lord</a:t>
            </a:r>
            <a:r>
              <a:rPr lang="en-US" b="0" i="0" dirty="0">
                <a:effectLst/>
                <a:latin typeface="Corbel" panose="020B0503020204020204" pitchFamily="34" charset="0"/>
              </a:rPr>
              <a:t> in the sabbaths</a:t>
            </a:r>
            <a:r>
              <a:rPr lang="en-US" b="1" i="0" dirty="0">
                <a:solidFill>
                  <a:schemeClr val="bg2">
                    <a:lumMod val="40000"/>
                    <a:lumOff val="60000"/>
                  </a:schemeClr>
                </a:solidFill>
                <a:effectLst/>
                <a:latin typeface="Corbel" panose="020B0503020204020204" pitchFamily="34" charset="0"/>
              </a:rPr>
              <a:t>, in the new moons</a:t>
            </a:r>
            <a:r>
              <a:rPr lang="en-US" b="0" i="0" dirty="0">
                <a:effectLst/>
                <a:latin typeface="Corbel" panose="020B0503020204020204" pitchFamily="34" charset="0"/>
              </a:rPr>
              <a:t>, </a:t>
            </a:r>
            <a:r>
              <a:rPr lang="en-US" b="1" i="0" cap="all" dirty="0">
                <a:solidFill>
                  <a:srgbClr val="FFFF00"/>
                </a:solidFill>
                <a:effectLst/>
                <a:latin typeface="Corbel" panose="020B0503020204020204" pitchFamily="34" charset="0"/>
              </a:rPr>
              <a:t>and on the set feasts</a:t>
            </a:r>
            <a:r>
              <a:rPr lang="en-US" b="0" i="0" dirty="0">
                <a:effectLst/>
                <a:latin typeface="Corbel" panose="020B0503020204020204" pitchFamily="34" charset="0"/>
              </a:rPr>
              <a:t>, by number, according to the order commanded unto them, continually before the </a:t>
            </a:r>
            <a:r>
              <a:rPr lang="en-US" b="0" i="0" cap="small" dirty="0">
                <a:effectLst/>
                <a:latin typeface="Corbel" panose="020B0503020204020204" pitchFamily="34" charset="0"/>
              </a:rPr>
              <a:t>Lord</a:t>
            </a:r>
            <a:r>
              <a:rPr lang="en-US" b="0" i="0" dirty="0">
                <a:effectLst/>
                <a:latin typeface="Corbel" panose="020B0503020204020204" pitchFamily="34" charset="0"/>
              </a:rPr>
              <a:t>:</a:t>
            </a:r>
            <a:endParaRPr lang="en-US" b="0" i="0" dirty="0">
              <a:effectLst/>
              <a:latin typeface="system-ui"/>
            </a:endParaRPr>
          </a:p>
        </p:txBody>
      </p:sp>
      <p:sp>
        <p:nvSpPr>
          <p:cNvPr id="8" name="TextBox 7">
            <a:extLst>
              <a:ext uri="{FF2B5EF4-FFF2-40B4-BE49-F238E27FC236}">
                <a16:creationId xmlns:a16="http://schemas.microsoft.com/office/drawing/2014/main" id="{582133CA-54AC-40C1-B4E5-47192E08A360}"/>
              </a:ext>
            </a:extLst>
          </p:cNvPr>
          <p:cNvSpPr txBox="1"/>
          <p:nvPr/>
        </p:nvSpPr>
        <p:spPr>
          <a:xfrm>
            <a:off x="191941" y="3048630"/>
            <a:ext cx="8839200" cy="1200329"/>
          </a:xfrm>
          <a:prstGeom prst="rect">
            <a:avLst/>
          </a:prstGeom>
          <a:noFill/>
        </p:spPr>
        <p:txBody>
          <a:bodyPr wrap="square">
            <a:spAutoFit/>
          </a:bodyPr>
          <a:lstStyle/>
          <a:p>
            <a:pPr algn="l"/>
            <a:r>
              <a:rPr lang="en-US" b="0" i="0" u="none" strike="noStrike" dirty="0">
                <a:effectLst/>
                <a:latin typeface="Corbel" panose="020B0503020204020204" pitchFamily="34" charset="0"/>
              </a:rPr>
              <a:t>2 Chronicles 31:3 </a:t>
            </a:r>
            <a:r>
              <a:rPr lang="en-US" b="0" i="0" dirty="0">
                <a:effectLst/>
                <a:latin typeface="Corbel" panose="020B0503020204020204" pitchFamily="34" charset="0"/>
              </a:rPr>
              <a:t>He appointed also the king's portion of his substance for the burnt offerings, to wit, for the morning and evening burnt offerings, and the burnt offerings for the sabbaths, </a:t>
            </a:r>
            <a:r>
              <a:rPr lang="en-US" b="1" i="0" dirty="0">
                <a:solidFill>
                  <a:schemeClr val="bg2">
                    <a:lumMod val="40000"/>
                    <a:lumOff val="60000"/>
                  </a:schemeClr>
                </a:solidFill>
                <a:effectLst/>
                <a:latin typeface="Corbel" panose="020B0503020204020204" pitchFamily="34" charset="0"/>
              </a:rPr>
              <a:t>and for the new moons</a:t>
            </a:r>
            <a:r>
              <a:rPr lang="en-US" b="0" i="0" dirty="0">
                <a:effectLst/>
                <a:latin typeface="Corbel" panose="020B0503020204020204" pitchFamily="34" charset="0"/>
              </a:rPr>
              <a:t>, and </a:t>
            </a:r>
            <a:r>
              <a:rPr lang="en-US" b="1" i="0" cap="all" dirty="0">
                <a:solidFill>
                  <a:srgbClr val="FFFF00"/>
                </a:solidFill>
                <a:effectLst/>
                <a:latin typeface="Corbel" panose="020B0503020204020204" pitchFamily="34" charset="0"/>
              </a:rPr>
              <a:t>for the set feasts</a:t>
            </a:r>
            <a:r>
              <a:rPr lang="en-US" b="0" i="0" dirty="0">
                <a:effectLst/>
                <a:latin typeface="Corbel" panose="020B0503020204020204" pitchFamily="34" charset="0"/>
              </a:rPr>
              <a:t>, </a:t>
            </a:r>
            <a:r>
              <a:rPr lang="en-US" b="1" i="0" cap="all" dirty="0">
                <a:solidFill>
                  <a:srgbClr val="FFFF00"/>
                </a:solidFill>
                <a:effectLst/>
                <a:latin typeface="Corbel" panose="020B0503020204020204" pitchFamily="34" charset="0"/>
              </a:rPr>
              <a:t>as it is written in the law of the Lord.</a:t>
            </a:r>
            <a:endParaRPr lang="en-US" b="1" cap="all" dirty="0">
              <a:solidFill>
                <a:srgbClr val="FFFF00"/>
              </a:solidFill>
              <a:latin typeface="Corbel" panose="020B0503020204020204" pitchFamily="34" charset="0"/>
            </a:endParaRPr>
          </a:p>
        </p:txBody>
      </p:sp>
      <p:sp>
        <p:nvSpPr>
          <p:cNvPr id="10" name="TextBox 9">
            <a:extLst>
              <a:ext uri="{FF2B5EF4-FFF2-40B4-BE49-F238E27FC236}">
                <a16:creationId xmlns:a16="http://schemas.microsoft.com/office/drawing/2014/main" id="{D77DF6BC-64C1-43D7-92F9-E2C5D831EC5A}"/>
              </a:ext>
            </a:extLst>
          </p:cNvPr>
          <p:cNvSpPr txBox="1"/>
          <p:nvPr/>
        </p:nvSpPr>
        <p:spPr>
          <a:xfrm>
            <a:off x="152276" y="4352264"/>
            <a:ext cx="8918530" cy="923330"/>
          </a:xfrm>
          <a:prstGeom prst="rect">
            <a:avLst/>
          </a:prstGeom>
          <a:noFill/>
        </p:spPr>
        <p:txBody>
          <a:bodyPr wrap="square">
            <a:spAutoFit/>
          </a:bodyPr>
          <a:lstStyle/>
          <a:p>
            <a:pPr algn="l"/>
            <a:r>
              <a:rPr lang="en-US" b="0" i="0" u="none" strike="noStrike" dirty="0">
                <a:effectLst/>
                <a:latin typeface="Corbel" panose="020B0503020204020204" pitchFamily="34" charset="0"/>
              </a:rPr>
              <a:t>Ezra 3:5 </a:t>
            </a:r>
            <a:r>
              <a:rPr lang="en-US" b="0" i="0" dirty="0">
                <a:effectLst/>
                <a:latin typeface="Corbel" panose="020B0503020204020204" pitchFamily="34" charset="0"/>
              </a:rPr>
              <a:t>And afterward offered the continual burnt offering, </a:t>
            </a:r>
            <a:r>
              <a:rPr lang="en-US" b="1" i="0" dirty="0">
                <a:solidFill>
                  <a:schemeClr val="bg2">
                    <a:lumMod val="40000"/>
                    <a:lumOff val="60000"/>
                  </a:schemeClr>
                </a:solidFill>
                <a:effectLst/>
                <a:latin typeface="Corbel" panose="020B0503020204020204" pitchFamily="34" charset="0"/>
              </a:rPr>
              <a:t>both of the new moons</a:t>
            </a:r>
            <a:r>
              <a:rPr lang="en-US" b="1" i="0" cap="all" dirty="0">
                <a:solidFill>
                  <a:srgbClr val="FFFF00"/>
                </a:solidFill>
                <a:effectLst/>
                <a:latin typeface="Corbel" panose="020B0503020204020204" pitchFamily="34" charset="0"/>
              </a:rPr>
              <a:t>, and of all the set feasts of the Lord </a:t>
            </a:r>
            <a:r>
              <a:rPr lang="en-US" b="0" i="0" dirty="0">
                <a:effectLst/>
                <a:latin typeface="Corbel" panose="020B0503020204020204" pitchFamily="34" charset="0"/>
              </a:rPr>
              <a:t>that were consecrated, and of every one that willingly offered a freewill offering unto the </a:t>
            </a:r>
            <a:r>
              <a:rPr lang="en-US" b="0" i="0" cap="small" dirty="0">
                <a:effectLst/>
                <a:latin typeface="Corbel" panose="020B0503020204020204" pitchFamily="34" charset="0"/>
              </a:rPr>
              <a:t>Lord</a:t>
            </a:r>
            <a:r>
              <a:rPr lang="en-US" b="0" i="0" dirty="0">
                <a:effectLst/>
                <a:latin typeface="Corbel" panose="020B0503020204020204" pitchFamily="34" charset="0"/>
              </a:rPr>
              <a:t>.</a:t>
            </a:r>
            <a:r>
              <a:rPr lang="en-US" b="0" i="0" dirty="0">
                <a:solidFill>
                  <a:srgbClr val="0000FF"/>
                </a:solidFill>
                <a:effectLst/>
                <a:latin typeface="Corbel" panose="020B0503020204020204" pitchFamily="34" charset="0"/>
              </a:rPr>
              <a:t> </a:t>
            </a:r>
            <a:endParaRPr lang="en-US" dirty="0">
              <a:solidFill>
                <a:srgbClr val="0000FF"/>
              </a:solidFill>
              <a:latin typeface="Corbel" panose="020B0503020204020204" pitchFamily="34" charset="0"/>
            </a:endParaRPr>
          </a:p>
        </p:txBody>
      </p:sp>
      <p:sp>
        <p:nvSpPr>
          <p:cNvPr id="12" name="TextBox 11">
            <a:extLst>
              <a:ext uri="{FF2B5EF4-FFF2-40B4-BE49-F238E27FC236}">
                <a16:creationId xmlns:a16="http://schemas.microsoft.com/office/drawing/2014/main" id="{6E9E3022-82E2-4729-B49D-03C827B5D613}"/>
              </a:ext>
            </a:extLst>
          </p:cNvPr>
          <p:cNvSpPr txBox="1"/>
          <p:nvPr/>
        </p:nvSpPr>
        <p:spPr>
          <a:xfrm>
            <a:off x="269706" y="5453164"/>
            <a:ext cx="8683669" cy="1200329"/>
          </a:xfrm>
          <a:prstGeom prst="rect">
            <a:avLst/>
          </a:prstGeom>
          <a:noFill/>
        </p:spPr>
        <p:txBody>
          <a:bodyPr wrap="square">
            <a:spAutoFit/>
          </a:bodyPr>
          <a:lstStyle/>
          <a:p>
            <a:r>
              <a:rPr lang="en-US" b="0" i="0" strike="noStrike" dirty="0" err="1">
                <a:effectLst/>
              </a:rPr>
              <a:t>Neh</a:t>
            </a:r>
            <a:r>
              <a:rPr lang="en-US" b="0" i="0" strike="noStrike" dirty="0">
                <a:effectLst/>
              </a:rPr>
              <a:t> 10:33 </a:t>
            </a:r>
            <a:r>
              <a:rPr lang="en-US" b="0" i="0" dirty="0">
                <a:effectLst/>
              </a:rPr>
              <a:t>For the shewbread, and for the continual meat offering, and for the continual burnt offering, of the sabbaths</a:t>
            </a:r>
            <a:r>
              <a:rPr lang="en-US" b="1" i="0" dirty="0">
                <a:solidFill>
                  <a:schemeClr val="bg2">
                    <a:lumMod val="40000"/>
                    <a:lumOff val="60000"/>
                  </a:schemeClr>
                </a:solidFill>
                <a:effectLst/>
              </a:rPr>
              <a:t>, of the new moons</a:t>
            </a:r>
            <a:r>
              <a:rPr lang="en-US" b="0" i="0" dirty="0">
                <a:effectLst/>
              </a:rPr>
              <a:t>, </a:t>
            </a:r>
            <a:r>
              <a:rPr lang="en-US" b="1" i="0" cap="all" dirty="0">
                <a:solidFill>
                  <a:srgbClr val="FFFF00"/>
                </a:solidFill>
                <a:effectLst/>
              </a:rPr>
              <a:t>for the set feasts</a:t>
            </a:r>
            <a:r>
              <a:rPr lang="en-US" b="0" i="0" dirty="0">
                <a:effectLst/>
              </a:rPr>
              <a:t>, and for the holy things, and for the sin offerings to make an atonement for Israel, and for all the work of the house of our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12" y="0"/>
            <a:ext cx="9199112" cy="761999"/>
          </a:xfrm>
        </p:spPr>
        <p:txBody>
          <a:bodyPr>
            <a:noAutofit/>
          </a:bodyPr>
          <a:lstStyle/>
          <a:p>
            <a:pPr algn="ctr"/>
            <a:r>
              <a:rPr lang="en-US" sz="3600" u="sng" cap="all" dirty="0">
                <a:solidFill>
                  <a:srgbClr val="FFFF00"/>
                </a:solidFill>
              </a:rPr>
              <a:t>The Feast Calendar of God</a:t>
            </a: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4A19BDEF-9B9D-4896-9596-8E2CDEC94C9D}"/>
              </a:ext>
            </a:extLst>
          </p:cNvPr>
          <p:cNvSpPr txBox="1"/>
          <p:nvPr/>
        </p:nvSpPr>
        <p:spPr>
          <a:xfrm>
            <a:off x="169040" y="1957921"/>
            <a:ext cx="8750808" cy="1200329"/>
          </a:xfrm>
          <a:prstGeom prst="rect">
            <a:avLst/>
          </a:prstGeom>
          <a:noFill/>
        </p:spPr>
        <p:txBody>
          <a:bodyPr wrap="square">
            <a:spAutoFit/>
          </a:bodyPr>
          <a:lstStyle/>
          <a:p>
            <a:pPr algn="l"/>
            <a:r>
              <a:rPr lang="en-US" b="0" i="0" u="none" strike="noStrike" dirty="0">
                <a:effectLst/>
                <a:latin typeface="+mj-lt"/>
              </a:rPr>
              <a:t>2 </a:t>
            </a:r>
            <a:r>
              <a:rPr lang="en-US" b="0" i="0" u="none" strike="noStrike" dirty="0" err="1">
                <a:effectLst/>
                <a:latin typeface="+mj-lt"/>
              </a:rPr>
              <a:t>Chrn</a:t>
            </a:r>
            <a:r>
              <a:rPr lang="en-US" b="0" i="0" u="none" strike="noStrike" dirty="0">
                <a:effectLst/>
                <a:latin typeface="+mj-lt"/>
              </a:rPr>
              <a:t> 2:4 </a:t>
            </a:r>
            <a:r>
              <a:rPr lang="en-US" b="0" i="0" dirty="0">
                <a:effectLst/>
                <a:latin typeface="+mj-lt"/>
              </a:rPr>
              <a:t>Behold, I build an house to the name of the </a:t>
            </a:r>
            <a:r>
              <a:rPr lang="en-US" b="0" i="0" cap="small" dirty="0">
                <a:effectLst/>
                <a:latin typeface="+mj-lt"/>
              </a:rPr>
              <a:t>Lord</a:t>
            </a:r>
            <a:r>
              <a:rPr lang="en-US" b="0" i="0" dirty="0">
                <a:effectLst/>
                <a:latin typeface="+mj-lt"/>
              </a:rPr>
              <a:t> my God, to dedicate it to him, and to burn before him sweet incense, and for the continual shewbread, and for the burnt offerings morning and evening, on the sabbaths, </a:t>
            </a:r>
            <a:r>
              <a:rPr lang="en-US" b="1" i="0" dirty="0">
                <a:solidFill>
                  <a:schemeClr val="bg2">
                    <a:lumMod val="40000"/>
                    <a:lumOff val="60000"/>
                  </a:schemeClr>
                </a:solidFill>
                <a:effectLst/>
                <a:latin typeface="+mj-lt"/>
              </a:rPr>
              <a:t>and on the new moons</a:t>
            </a:r>
            <a:r>
              <a:rPr lang="en-US" b="0" i="0" dirty="0">
                <a:effectLst/>
                <a:latin typeface="+mj-lt"/>
              </a:rPr>
              <a:t>, </a:t>
            </a:r>
            <a:r>
              <a:rPr lang="en-US" b="1" i="0" cap="all" dirty="0">
                <a:solidFill>
                  <a:srgbClr val="FFFF00"/>
                </a:solidFill>
                <a:effectLst/>
                <a:latin typeface="+mj-lt"/>
              </a:rPr>
              <a:t>and on the solemn feasts of the Lord our God. </a:t>
            </a:r>
            <a:r>
              <a:rPr lang="en-US" b="0" i="0" dirty="0">
                <a:effectLst/>
                <a:latin typeface="+mj-lt"/>
              </a:rPr>
              <a:t>This is an ordinance for ever to Israel.</a:t>
            </a:r>
            <a:r>
              <a:rPr lang="en-US" b="0" i="0" dirty="0">
                <a:solidFill>
                  <a:srgbClr val="0000FF"/>
                </a:solidFill>
                <a:effectLst/>
                <a:latin typeface="+mj-lt"/>
              </a:rPr>
              <a:t> </a:t>
            </a:r>
            <a:endParaRPr lang="en-US" u="none" strike="noStrike" dirty="0">
              <a:solidFill>
                <a:srgbClr val="0000FF"/>
              </a:solidFill>
              <a:latin typeface="+mj-lt"/>
            </a:endParaRPr>
          </a:p>
        </p:txBody>
      </p:sp>
      <p:sp>
        <p:nvSpPr>
          <p:cNvPr id="9" name="TextBox 8">
            <a:extLst>
              <a:ext uri="{FF2B5EF4-FFF2-40B4-BE49-F238E27FC236}">
                <a16:creationId xmlns:a16="http://schemas.microsoft.com/office/drawing/2014/main" id="{A5B571D2-D68C-4B81-8864-7BBB7BEC177A}"/>
              </a:ext>
            </a:extLst>
          </p:cNvPr>
          <p:cNvSpPr txBox="1"/>
          <p:nvPr/>
        </p:nvSpPr>
        <p:spPr>
          <a:xfrm>
            <a:off x="-55112" y="769201"/>
            <a:ext cx="9074061" cy="1200329"/>
          </a:xfrm>
          <a:prstGeom prst="rect">
            <a:avLst/>
          </a:prstGeom>
          <a:noFill/>
        </p:spPr>
        <p:txBody>
          <a:bodyPr wrap="square" rtlCol="0">
            <a:spAutoFit/>
          </a:bodyPr>
          <a:lstStyle/>
          <a:p>
            <a:pPr algn="ctr"/>
            <a:r>
              <a:rPr lang="en-US" sz="2400" b="1" dirty="0"/>
              <a:t>Now notice how </a:t>
            </a:r>
            <a:r>
              <a:rPr lang="en-US" sz="2400" b="1" cap="all" dirty="0">
                <a:solidFill>
                  <a:srgbClr val="FFFF00"/>
                </a:solidFill>
              </a:rPr>
              <a:t>The Set Feast of The Lord is called the solemn feast</a:t>
            </a:r>
            <a:r>
              <a:rPr lang="en-US" sz="2400" b="1" dirty="0"/>
              <a:t> </a:t>
            </a:r>
            <a:r>
              <a:rPr lang="en-US" sz="2400" b="1" dirty="0">
                <a:solidFill>
                  <a:schemeClr val="accent1">
                    <a:lumMod val="60000"/>
                    <a:lumOff val="40000"/>
                  </a:schemeClr>
                </a:solidFill>
              </a:rPr>
              <a:t>SEPARATED</a:t>
            </a:r>
            <a:r>
              <a:rPr lang="en-US" sz="2400" b="1" dirty="0"/>
              <a:t> </a:t>
            </a:r>
            <a:r>
              <a:rPr lang="en-US" sz="2400" b="1" cap="all" dirty="0">
                <a:solidFill>
                  <a:schemeClr val="bg2">
                    <a:lumMod val="40000"/>
                    <a:lumOff val="60000"/>
                  </a:schemeClr>
                </a:solidFill>
              </a:rPr>
              <a:t>from the NEW MOONS OF THE Lunar Calendar  </a:t>
            </a:r>
          </a:p>
        </p:txBody>
      </p:sp>
      <p:sp>
        <p:nvSpPr>
          <p:cNvPr id="10" name="TextBox 9">
            <a:extLst>
              <a:ext uri="{FF2B5EF4-FFF2-40B4-BE49-F238E27FC236}">
                <a16:creationId xmlns:a16="http://schemas.microsoft.com/office/drawing/2014/main" id="{78E354A6-973B-40FF-8C09-F1D5C65591E2}"/>
              </a:ext>
            </a:extLst>
          </p:cNvPr>
          <p:cNvSpPr txBox="1"/>
          <p:nvPr/>
        </p:nvSpPr>
        <p:spPr>
          <a:xfrm>
            <a:off x="169040" y="3429000"/>
            <a:ext cx="8570646" cy="1200329"/>
          </a:xfrm>
          <a:prstGeom prst="rect">
            <a:avLst/>
          </a:prstGeom>
          <a:noFill/>
        </p:spPr>
        <p:txBody>
          <a:bodyPr wrap="square">
            <a:spAutoFit/>
          </a:bodyPr>
          <a:lstStyle/>
          <a:p>
            <a:pPr algn="l"/>
            <a:r>
              <a:rPr lang="en-US" b="0" i="0" u="none" strike="noStrike" dirty="0">
                <a:effectLst/>
                <a:latin typeface="+mj-lt"/>
              </a:rPr>
              <a:t>2 </a:t>
            </a:r>
            <a:r>
              <a:rPr lang="en-US" b="0" i="0" u="none" strike="noStrike" dirty="0" err="1">
                <a:effectLst/>
                <a:latin typeface="+mj-lt"/>
              </a:rPr>
              <a:t>Chrn</a:t>
            </a:r>
            <a:r>
              <a:rPr lang="en-US" b="0" i="0" u="none" strike="noStrike" dirty="0">
                <a:effectLst/>
                <a:latin typeface="+mj-lt"/>
              </a:rPr>
              <a:t> 8:13 </a:t>
            </a:r>
            <a:r>
              <a:rPr lang="en-US" b="0" i="0" dirty="0">
                <a:effectLst/>
                <a:latin typeface="+mj-lt"/>
              </a:rPr>
              <a:t>Even after a certain rate every day, offering according to the commandment of Moses, on the sabbaths</a:t>
            </a:r>
            <a:r>
              <a:rPr lang="en-US" b="1" i="0" dirty="0">
                <a:solidFill>
                  <a:schemeClr val="bg2">
                    <a:lumMod val="40000"/>
                    <a:lumOff val="60000"/>
                  </a:schemeClr>
                </a:solidFill>
                <a:effectLst/>
                <a:latin typeface="+mj-lt"/>
              </a:rPr>
              <a:t>, and on the new moons</a:t>
            </a:r>
            <a:r>
              <a:rPr lang="en-US" b="0" i="0" dirty="0">
                <a:effectLst/>
                <a:latin typeface="+mj-lt"/>
              </a:rPr>
              <a:t>, </a:t>
            </a:r>
            <a:r>
              <a:rPr lang="en-US" b="1" i="0" cap="all" dirty="0">
                <a:solidFill>
                  <a:srgbClr val="FFFF00"/>
                </a:solidFill>
                <a:effectLst/>
                <a:latin typeface="+mj-lt"/>
              </a:rPr>
              <a:t>and on the solemn feasts, three times in the year, even in the feast of unleavened bread, and in the feast of weeks, and in the feast of tabernacles.</a:t>
            </a:r>
          </a:p>
        </p:txBody>
      </p:sp>
      <p:sp>
        <p:nvSpPr>
          <p:cNvPr id="11" name="TextBox 10">
            <a:extLst>
              <a:ext uri="{FF2B5EF4-FFF2-40B4-BE49-F238E27FC236}">
                <a16:creationId xmlns:a16="http://schemas.microsoft.com/office/drawing/2014/main" id="{66275FD2-C331-4413-ABC1-020CA4E1DCE4}"/>
              </a:ext>
            </a:extLst>
          </p:cNvPr>
          <p:cNvSpPr txBox="1"/>
          <p:nvPr/>
        </p:nvSpPr>
        <p:spPr>
          <a:xfrm>
            <a:off x="169040" y="4816426"/>
            <a:ext cx="8919848" cy="2031325"/>
          </a:xfrm>
          <a:prstGeom prst="rect">
            <a:avLst/>
          </a:prstGeom>
          <a:noFill/>
        </p:spPr>
        <p:txBody>
          <a:bodyPr wrap="square">
            <a:spAutoFit/>
          </a:bodyPr>
          <a:lstStyle/>
          <a:p>
            <a:pPr algn="l"/>
            <a:r>
              <a:rPr lang="en-US" b="0" i="0" dirty="0">
                <a:effectLst/>
              </a:rPr>
              <a:t>Exodus 23:14-16</a:t>
            </a:r>
            <a:r>
              <a:rPr lang="en-US" b="1" i="0" baseline="30000" dirty="0">
                <a:effectLst/>
              </a:rPr>
              <a:t>14 </a:t>
            </a:r>
            <a:r>
              <a:rPr lang="en-US" b="1" i="0" cap="all" dirty="0">
                <a:solidFill>
                  <a:srgbClr val="FFFF00"/>
                </a:solidFill>
                <a:effectLst/>
              </a:rPr>
              <a:t>Three times thou shalt keep a feast unto me in the year</a:t>
            </a:r>
            <a:r>
              <a:rPr lang="en-US" b="0" i="0" dirty="0">
                <a:effectLst/>
              </a:rPr>
              <a:t>.</a:t>
            </a:r>
            <a:r>
              <a:rPr lang="en-US" b="1" i="0" baseline="30000" dirty="0">
                <a:effectLst/>
              </a:rPr>
              <a:t>15 </a:t>
            </a:r>
            <a:r>
              <a:rPr lang="en-US" b="0" i="0" dirty="0">
                <a:effectLst/>
              </a:rPr>
              <a:t>Thou shalt keep </a:t>
            </a:r>
            <a:r>
              <a:rPr lang="en-US" b="1" i="0" cap="all" dirty="0">
                <a:solidFill>
                  <a:srgbClr val="FFFF00"/>
                </a:solidFill>
                <a:effectLst/>
              </a:rPr>
              <a:t>the feast of unleavened bread</a:t>
            </a:r>
            <a:r>
              <a:rPr lang="en-US" b="0" i="0" dirty="0">
                <a:effectLst/>
              </a:rPr>
              <a:t>: (thou shalt eat unleavened bread seven days, as I commanded thee</a:t>
            </a:r>
            <a:r>
              <a:rPr lang="en-US" b="1" i="0" cap="all" dirty="0">
                <a:solidFill>
                  <a:srgbClr val="FFFF00"/>
                </a:solidFill>
                <a:effectLst/>
              </a:rPr>
              <a:t>, in the time appointed of the month Abib</a:t>
            </a:r>
            <a:r>
              <a:rPr lang="en-US" b="0" i="0" dirty="0">
                <a:effectLst/>
              </a:rPr>
              <a:t>; for in it thou </a:t>
            </a:r>
            <a:r>
              <a:rPr lang="en-US" b="0" i="0" dirty="0" err="1">
                <a:effectLst/>
              </a:rPr>
              <a:t>camest</a:t>
            </a:r>
            <a:r>
              <a:rPr lang="en-US" b="0" i="0" dirty="0">
                <a:effectLst/>
              </a:rPr>
              <a:t> out from Egypt: and none shall appear before me empty:)</a:t>
            </a:r>
            <a:r>
              <a:rPr lang="en-US" b="1" i="0" baseline="30000" dirty="0">
                <a:effectLst/>
              </a:rPr>
              <a:t>16 </a:t>
            </a:r>
            <a:r>
              <a:rPr lang="en-US" b="1" i="0" cap="all" dirty="0">
                <a:solidFill>
                  <a:srgbClr val="FFFF00"/>
                </a:solidFill>
                <a:effectLst/>
              </a:rPr>
              <a:t>And the feast of harvest,</a:t>
            </a:r>
            <a:r>
              <a:rPr lang="en-US" b="0" i="0" dirty="0">
                <a:effectLst/>
              </a:rPr>
              <a:t> the </a:t>
            </a:r>
            <a:r>
              <a:rPr lang="en-US" b="0" i="0" dirty="0" err="1">
                <a:effectLst/>
              </a:rPr>
              <a:t>firstfruits</a:t>
            </a:r>
            <a:r>
              <a:rPr lang="en-US" b="0" i="0" dirty="0">
                <a:effectLst/>
              </a:rPr>
              <a:t> of thy </a:t>
            </a:r>
            <a:r>
              <a:rPr lang="en-US" b="0" i="0" dirty="0" err="1">
                <a:effectLst/>
              </a:rPr>
              <a:t>labours</a:t>
            </a:r>
            <a:r>
              <a:rPr lang="en-US" b="0" i="0" dirty="0">
                <a:effectLst/>
              </a:rPr>
              <a:t>, which thou hast sown in the field: and </a:t>
            </a:r>
            <a:r>
              <a:rPr lang="en-US" b="1" i="0" cap="all" dirty="0">
                <a:solidFill>
                  <a:srgbClr val="FFFF00"/>
                </a:solidFill>
                <a:effectLst/>
              </a:rPr>
              <a:t>the feast of ingathering</a:t>
            </a:r>
            <a:r>
              <a:rPr lang="en-US" b="0" i="0" dirty="0">
                <a:effectLst/>
              </a:rPr>
              <a:t>, which is in the end of the year, when thou hast gathered in thy </a:t>
            </a:r>
            <a:r>
              <a:rPr lang="en-US" b="0" i="0" dirty="0" err="1">
                <a:effectLst/>
              </a:rPr>
              <a:t>labours</a:t>
            </a:r>
            <a:r>
              <a:rPr lang="en-US" b="0" i="0" dirty="0">
                <a:effectLst/>
              </a:rPr>
              <a:t> out of the field.</a:t>
            </a:r>
          </a:p>
        </p:txBody>
      </p:sp>
    </p:spTree>
    <p:extLst>
      <p:ext uri="{BB962C8B-B14F-4D97-AF65-F5344CB8AC3E}">
        <p14:creationId xmlns:p14="http://schemas.microsoft.com/office/powerpoint/2010/main" val="12024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66781"/>
            <a:ext cx="7772400" cy="761999"/>
          </a:xfrm>
        </p:spPr>
        <p:txBody>
          <a:bodyPr>
            <a:noAutofit/>
          </a:bodyPr>
          <a:lstStyle/>
          <a:p>
            <a:pPr algn="ctr"/>
            <a:r>
              <a:rPr lang="en-US" sz="6000" dirty="0">
                <a:ln w="5000" cmpd="sng">
                  <a:noFill/>
                  <a:prstDash val="solid"/>
                </a:ln>
                <a:solidFill>
                  <a:srgbClr val="FFCC00"/>
                </a:solidFill>
              </a:rPr>
              <a:t>The 30-Day Per Month </a:t>
            </a:r>
            <a:r>
              <a:rPr lang="en-US" sz="4400" dirty="0">
                <a:ln w="5000" cmpd="sng">
                  <a:noFill/>
                  <a:prstDash val="solid"/>
                </a:ln>
                <a:solidFill>
                  <a:srgbClr val="FFCC00"/>
                </a:solidFill>
              </a:rPr>
              <a:t>Prophetic Count of God</a:t>
            </a:r>
            <a:br>
              <a:rPr lang="en-US" sz="6000" dirty="0">
                <a:ln w="5000" cmpd="sng">
                  <a:noFill/>
                  <a:prstDash val="solid"/>
                </a:ln>
                <a:solidFill>
                  <a:srgbClr val="FFCC00"/>
                </a:solidFill>
              </a:rPr>
            </a:br>
            <a:endParaRPr lang="en-US" sz="6000" dirty="0">
              <a:ln w="5000" cmpd="sng">
                <a:noFill/>
                <a:prstDash val="solid"/>
              </a:ln>
              <a:solidFill>
                <a:srgbClr val="FFCC00"/>
              </a:solidFill>
            </a:endParaRPr>
          </a:p>
        </p:txBody>
      </p:sp>
      <p:sp>
        <p:nvSpPr>
          <p:cNvPr id="8" name="Subtitle 7"/>
          <p:cNvSpPr>
            <a:spLocks noGrp="1"/>
          </p:cNvSpPr>
          <p:nvPr>
            <p:ph type="subTitle" idx="1"/>
          </p:nvPr>
        </p:nvSpPr>
        <p:spPr>
          <a:xfrm>
            <a:off x="609600" y="267020"/>
            <a:ext cx="8077200" cy="3124200"/>
          </a:xfrm>
        </p:spPr>
        <p:txBody>
          <a:bodyPr anchor="ctr">
            <a:normAutofit/>
          </a:bodyPr>
          <a:lstStyle/>
          <a:p>
            <a:pPr algn="ctr"/>
            <a:r>
              <a:rPr lang="en-US" sz="4800" dirty="0">
                <a:latin typeface="Bodoni MT Black" pitchFamily="18" charset="0"/>
              </a:rPr>
              <a:t>The Bible Christians</a:t>
            </a:r>
          </a:p>
          <a:p>
            <a:pPr algn="ctr"/>
            <a:r>
              <a:rPr lang="en-US" sz="4800" dirty="0">
                <a:latin typeface="Bodoni MT Black" pitchFamily="18" charset="0"/>
              </a:rPr>
              <a:t> of God</a:t>
            </a:r>
          </a:p>
          <a:p>
            <a:pPr algn="ctr"/>
            <a:r>
              <a:rPr lang="en-US" sz="4800" dirty="0">
                <a:latin typeface="Bodoni MT Black" pitchFamily="18" charset="0"/>
              </a:rPr>
              <a:t> Bible Study Class</a:t>
            </a:r>
          </a:p>
          <a:p>
            <a:pPr algn="ctr"/>
            <a:r>
              <a:rPr lang="en-US" sz="3600" dirty="0">
                <a:latin typeface="Bodoni MT Black" pitchFamily="18" charset="0"/>
              </a:rPr>
              <a:t>Presents</a:t>
            </a:r>
          </a:p>
        </p:txBody>
      </p:sp>
      <p:cxnSp>
        <p:nvCxnSpPr>
          <p:cNvPr id="5" name="Straight Connector 4"/>
          <p:cNvCxnSpPr/>
          <p:nvPr/>
        </p:nvCxnSpPr>
        <p:spPr>
          <a:xfrm>
            <a:off x="762000" y="4572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D6E8D841-E0C2-4A8C-833C-402699247E76}"/>
              </a:ext>
            </a:extLst>
          </p:cNvPr>
          <p:cNvSpPr txBox="1"/>
          <p:nvPr/>
        </p:nvSpPr>
        <p:spPr>
          <a:xfrm>
            <a:off x="533400" y="5029200"/>
            <a:ext cx="8229600" cy="1323439"/>
          </a:xfrm>
          <a:prstGeom prst="rect">
            <a:avLst/>
          </a:prstGeom>
          <a:noFill/>
        </p:spPr>
        <p:txBody>
          <a:bodyPr wrap="square" rtlCol="0">
            <a:spAutoFit/>
          </a:bodyPr>
          <a:lstStyle/>
          <a:p>
            <a:pPr algn="ctr"/>
            <a:r>
              <a:rPr lang="en-US" sz="4000" dirty="0">
                <a:latin typeface="Bodoni MT Black" panose="02070A03080606020203" pitchFamily="18" charset="0"/>
              </a:rPr>
              <a:t>THE SET FEAST CALENDAR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89" y="222767"/>
            <a:ext cx="8735022" cy="761999"/>
          </a:xfrm>
        </p:spPr>
        <p:txBody>
          <a:bodyPr>
            <a:noAutofit/>
          </a:bodyPr>
          <a:lstStyle/>
          <a:p>
            <a:pPr algn="ctr"/>
            <a:r>
              <a:rPr lang="en-US" sz="2800" u="sng" cap="all" dirty="0">
                <a:solidFill>
                  <a:srgbClr val="FFFF00"/>
                </a:solidFill>
              </a:rPr>
              <a:t>The FEAST FEAST CALENDAR of God</a:t>
            </a:r>
          </a:p>
        </p:txBody>
      </p:sp>
      <p:cxnSp>
        <p:nvCxnSpPr>
          <p:cNvPr id="5" name="Straight Connector 4"/>
          <p:cNvCxnSpPr/>
          <p:nvPr/>
        </p:nvCxnSpPr>
        <p:spPr>
          <a:xfrm>
            <a:off x="781377" y="978932"/>
            <a:ext cx="792480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828800" y="609600"/>
            <a:ext cx="4138954" cy="369332"/>
          </a:xfrm>
          <a:prstGeom prst="rect">
            <a:avLst/>
          </a:prstGeom>
          <a:noFill/>
        </p:spPr>
        <p:txBody>
          <a:bodyPr wrap="none" rtlCol="0">
            <a:spAutoFit/>
          </a:bodyPr>
          <a:lstStyle/>
          <a:p>
            <a:r>
              <a:rPr lang="en-US" b="1" dirty="0">
                <a:solidFill>
                  <a:srgbClr val="FFFF00"/>
                </a:solidFill>
              </a:rPr>
              <a:t>THREE KEY  VERSES  TO KEEP IN MIND</a:t>
            </a:r>
          </a:p>
        </p:txBody>
      </p:sp>
      <p:sp>
        <p:nvSpPr>
          <p:cNvPr id="11" name="TextBox 10"/>
          <p:cNvSpPr txBox="1"/>
          <p:nvPr/>
        </p:nvSpPr>
        <p:spPr>
          <a:xfrm>
            <a:off x="685800" y="914400"/>
            <a:ext cx="6463436" cy="369332"/>
          </a:xfrm>
          <a:prstGeom prst="rect">
            <a:avLst/>
          </a:prstGeom>
          <a:noFill/>
        </p:spPr>
        <p:txBody>
          <a:bodyPr wrap="none" rtlCol="0">
            <a:spAutoFit/>
          </a:bodyPr>
          <a:lstStyle/>
          <a:p>
            <a:pPr marL="342900" indent="-342900"/>
            <a:r>
              <a:rPr lang="en-US" dirty="0"/>
              <a:t>(1) Num 28: 14 This is </a:t>
            </a:r>
            <a:r>
              <a:rPr lang="en-US" b="1" dirty="0">
                <a:solidFill>
                  <a:schemeClr val="bg2">
                    <a:lumMod val="40000"/>
                    <a:lumOff val="60000"/>
                  </a:schemeClr>
                </a:solidFill>
              </a:rPr>
              <a:t>THE BURNT OFFERING OF EVERY MONTH</a:t>
            </a:r>
          </a:p>
        </p:txBody>
      </p:sp>
      <p:sp>
        <p:nvSpPr>
          <p:cNvPr id="12" name="TextBox 11"/>
          <p:cNvSpPr txBox="1"/>
          <p:nvPr/>
        </p:nvSpPr>
        <p:spPr>
          <a:xfrm>
            <a:off x="381000" y="1219200"/>
            <a:ext cx="7221913" cy="369332"/>
          </a:xfrm>
          <a:prstGeom prst="rect">
            <a:avLst/>
          </a:prstGeom>
          <a:noFill/>
        </p:spPr>
        <p:txBody>
          <a:bodyPr wrap="none" rtlCol="0">
            <a:spAutoFit/>
          </a:bodyPr>
          <a:lstStyle/>
          <a:p>
            <a:pPr marL="342900" indent="-342900"/>
            <a:r>
              <a:rPr lang="en-US" dirty="0"/>
              <a:t>(2) Num 29:6  </a:t>
            </a:r>
            <a:r>
              <a:rPr lang="en-US" b="1" dirty="0">
                <a:solidFill>
                  <a:srgbClr val="FFFF00"/>
                </a:solidFill>
              </a:rPr>
              <a:t>BESIDES THE BURNT OFFERING OF THE MONTH ******</a:t>
            </a:r>
          </a:p>
        </p:txBody>
      </p:sp>
      <p:sp>
        <p:nvSpPr>
          <p:cNvPr id="13" name="TextBox 12"/>
          <p:cNvSpPr txBox="1"/>
          <p:nvPr/>
        </p:nvSpPr>
        <p:spPr>
          <a:xfrm>
            <a:off x="79083" y="1600200"/>
            <a:ext cx="9064917" cy="923330"/>
          </a:xfrm>
          <a:prstGeom prst="rect">
            <a:avLst/>
          </a:prstGeom>
          <a:noFill/>
        </p:spPr>
        <p:txBody>
          <a:bodyPr wrap="none" rtlCol="0">
            <a:spAutoFit/>
          </a:bodyPr>
          <a:lstStyle/>
          <a:p>
            <a:pPr marL="342900" indent="-342900"/>
            <a:r>
              <a:rPr lang="en-US" dirty="0"/>
              <a:t>(3) Num 29:39 These things ye shall do unto the LORD </a:t>
            </a:r>
            <a:r>
              <a:rPr lang="en-US" b="1" cap="all" dirty="0">
                <a:solidFill>
                  <a:srgbClr val="FFFF00"/>
                </a:solidFill>
              </a:rPr>
              <a:t>in YOUR SET FEAST, BESIDES  </a:t>
            </a:r>
            <a:r>
              <a:rPr lang="en-US" dirty="0"/>
              <a:t>your</a:t>
            </a:r>
          </a:p>
          <a:p>
            <a:pPr marL="342900" indent="-342900"/>
            <a:r>
              <a:rPr lang="en-US" dirty="0"/>
              <a:t>Your vows and your free will offerings, for your burnt offerings and for your meat offerings</a:t>
            </a:r>
          </a:p>
          <a:p>
            <a:pPr marL="342900" indent="-342900"/>
            <a:r>
              <a:rPr lang="en-US" dirty="0"/>
              <a:t>And for your drink offerings, and for your peace offerings.</a:t>
            </a:r>
          </a:p>
        </p:txBody>
      </p:sp>
      <p:pic>
        <p:nvPicPr>
          <p:cNvPr id="3074" name="Picture 2" descr="C:\Users\CCritt\Desktop\FEAST OVERVIEW.jpg"/>
          <p:cNvPicPr>
            <a:picLocks noChangeAspect="1" noChangeArrowheads="1"/>
          </p:cNvPicPr>
          <p:nvPr/>
        </p:nvPicPr>
        <p:blipFill>
          <a:blip r:embed="rId3"/>
          <a:srcRect l="1160" t="20427" r="24604" b="22502"/>
          <a:stretch>
            <a:fillRect/>
          </a:stretch>
        </p:blipFill>
        <p:spPr bwMode="auto">
          <a:xfrm>
            <a:off x="762000" y="3048000"/>
            <a:ext cx="7580922" cy="3657600"/>
          </a:xfrm>
          <a:prstGeom prst="rect">
            <a:avLst/>
          </a:prstGeom>
          <a:noFill/>
        </p:spPr>
      </p:pic>
      <p:sp>
        <p:nvSpPr>
          <p:cNvPr id="15" name="TextBox 14"/>
          <p:cNvSpPr txBox="1"/>
          <p:nvPr/>
        </p:nvSpPr>
        <p:spPr>
          <a:xfrm>
            <a:off x="158912" y="2535198"/>
            <a:ext cx="8985088" cy="369332"/>
          </a:xfrm>
          <a:prstGeom prst="rect">
            <a:avLst/>
          </a:prstGeom>
          <a:noFill/>
        </p:spPr>
        <p:txBody>
          <a:bodyPr wrap="none" rtlCol="0">
            <a:spAutoFit/>
          </a:bodyPr>
          <a:lstStyle/>
          <a:p>
            <a:r>
              <a:rPr lang="en-US" b="1" u="sng" dirty="0">
                <a:solidFill>
                  <a:srgbClr val="FFFF00"/>
                </a:solidFill>
              </a:rPr>
              <a:t> </a:t>
            </a:r>
            <a:r>
              <a:rPr lang="en-US" sz="1600" b="1" u="sng" dirty="0"/>
              <a:t>HERE’S AN OVERVIEW  OF  THE SET  FEAST  BASED  ON  HIS  </a:t>
            </a:r>
            <a:r>
              <a:rPr lang="en-US" sz="1600" b="1" dirty="0">
                <a:solidFill>
                  <a:srgbClr val="FF0000"/>
                </a:solidFill>
              </a:rPr>
              <a:t>SET</a:t>
            </a:r>
            <a:r>
              <a:rPr lang="en-US" sz="1600" b="1" u="sng" dirty="0">
                <a:solidFill>
                  <a:srgbClr val="FFFF00"/>
                </a:solidFill>
              </a:rPr>
              <a:t>  30 DAY Per PROPHETIC  COUNT</a:t>
            </a:r>
            <a:endParaRPr lang="en-US" b="1" u="sng" dirty="0">
              <a:solidFill>
                <a:srgbClr val="FFFF00"/>
              </a:solidFill>
            </a:endParaRPr>
          </a:p>
        </p:txBody>
      </p:sp>
      <p:sp>
        <p:nvSpPr>
          <p:cNvPr id="14" name="TextBox 13"/>
          <p:cNvSpPr txBox="1"/>
          <p:nvPr/>
        </p:nvSpPr>
        <p:spPr>
          <a:xfrm>
            <a:off x="2438400" y="5638800"/>
            <a:ext cx="4572000" cy="461665"/>
          </a:xfrm>
          <a:prstGeom prst="rect">
            <a:avLst/>
          </a:prstGeom>
          <a:noFill/>
        </p:spPr>
        <p:txBody>
          <a:bodyPr wrap="square" rtlCol="0">
            <a:spAutoFit/>
          </a:bodyPr>
          <a:lstStyle/>
          <a:p>
            <a:r>
              <a:rPr lang="en-US" sz="2400" b="1" dirty="0">
                <a:ln>
                  <a:solidFill>
                    <a:schemeClr val="tx1"/>
                  </a:solidFill>
                </a:ln>
                <a:solidFill>
                  <a:srgbClr val="FF0000"/>
                </a:solidFill>
              </a:rPr>
              <a:t> </a:t>
            </a:r>
            <a:r>
              <a:rPr lang="en-US" sz="2400" u="sng" dirty="0">
                <a:ln w="12700" cmpd="sng">
                  <a:solidFill>
                    <a:schemeClr val="tx1"/>
                  </a:solidFill>
                  <a:prstDash val="solid"/>
                </a:ln>
                <a:effectLst>
                  <a:outerShdw blurRad="63500" dir="3600000" algn="tl" rotWithShape="0">
                    <a:srgbClr val="000000">
                      <a:alpha val="70000"/>
                    </a:srgbClr>
                  </a:outerShdw>
                </a:effectLst>
              </a:rPr>
              <a:t>KEY  EVENTS  TO KEEP IN MIND</a:t>
            </a:r>
          </a:p>
        </p:txBody>
      </p:sp>
    </p:spTree>
    <p:extLst>
      <p:ext uri="{BB962C8B-B14F-4D97-AF65-F5344CB8AC3E}">
        <p14:creationId xmlns:p14="http://schemas.microsoft.com/office/powerpoint/2010/main" val="14962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Bottom)">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additive="base">
                                        <p:cTn id="44" dur="500" fill="hold"/>
                                        <p:tgtEl>
                                          <p:spTgt spid="3074"/>
                                        </p:tgtEl>
                                        <p:attrNameLst>
                                          <p:attrName>ppt_x</p:attrName>
                                        </p:attrNameLst>
                                      </p:cBhvr>
                                      <p:tavLst>
                                        <p:tav tm="0">
                                          <p:val>
                                            <p:strVal val="#ppt_x"/>
                                          </p:val>
                                        </p:tav>
                                        <p:tav tm="100000">
                                          <p:val>
                                            <p:strVal val="#ppt_x"/>
                                          </p:val>
                                        </p:tav>
                                      </p:tavLst>
                                    </p:anim>
                                    <p:anim calcmode="lin" valueType="num">
                                      <p:cBhvr additive="base">
                                        <p:cTn id="4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9"/>
            <a:ext cx="8229600" cy="835152"/>
          </a:xfrm>
        </p:spPr>
        <p:txBody>
          <a:bodyPr>
            <a:normAutofit fontScale="90000"/>
          </a:bodyPr>
          <a:lstStyle/>
          <a:p>
            <a:pPr algn="ctr"/>
            <a:r>
              <a:rPr lang="en-US" dirty="0"/>
              <a:t> </a:t>
            </a:r>
            <a:r>
              <a:rPr lang="en-US" sz="2400" dirty="0"/>
              <a:t>The Luna Calendar (Levitical Priesthood), Solar                                  </a:t>
            </a:r>
            <a:r>
              <a:rPr lang="en-US" sz="2400" dirty="0">
                <a:solidFill>
                  <a:srgbClr val="FFC000"/>
                </a:solidFill>
              </a:rPr>
              <a:t>and  30-Day Per Month Prophetic Count of God </a:t>
            </a:r>
            <a:br>
              <a:rPr lang="en-US" sz="2400" dirty="0">
                <a:solidFill>
                  <a:srgbClr val="FFC000"/>
                </a:solidFill>
              </a:rPr>
            </a:br>
            <a:r>
              <a:rPr lang="en-US" sz="2400" dirty="0">
                <a:solidFill>
                  <a:schemeClr val="tx1"/>
                </a:solidFill>
              </a:rPr>
              <a:t>(side by side)</a:t>
            </a:r>
            <a:endParaRPr lang="en-US" dirty="0">
              <a:solidFill>
                <a:schemeClr val="tx1"/>
              </a:solidFill>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638658870"/>
              </p:ext>
            </p:extLst>
          </p:nvPr>
        </p:nvGraphicFramePr>
        <p:xfrm>
          <a:off x="1255712" y="2078163"/>
          <a:ext cx="6632575" cy="4624388"/>
        </p:xfrm>
        <a:graphic>
          <a:graphicData uri="http://schemas.openxmlformats.org/presentationml/2006/ole">
            <mc:AlternateContent xmlns:mc="http://schemas.openxmlformats.org/markup-compatibility/2006">
              <mc:Choice xmlns:v="urn:schemas-microsoft-com:vml" Requires="v">
                <p:oleObj spid="_x0000_s1052" name="Worksheet" r:id="rId3" imgW="7867697" imgH="5486400" progId="Excel.Sheet.12">
                  <p:embed/>
                </p:oleObj>
              </mc:Choice>
              <mc:Fallback>
                <p:oleObj name="Worksheet" r:id="rId3" imgW="7867697" imgH="5486400" progId="Excel.Shee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712" y="2078163"/>
                        <a:ext cx="6632575" cy="4624388"/>
                      </a:xfrm>
                      <a:prstGeom prst="rect">
                        <a:avLst/>
                      </a:prstGeom>
                      <a:noFill/>
                      <a:ln w="9525">
                        <a:solidFill>
                          <a:srgbClr val="EAEAE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572711" y="1295400"/>
            <a:ext cx="6107762" cy="646331"/>
          </a:xfrm>
          <a:prstGeom prst="rect">
            <a:avLst/>
          </a:prstGeom>
          <a:noFill/>
        </p:spPr>
        <p:txBody>
          <a:bodyPr wrap="none" rtlCol="0">
            <a:spAutoFit/>
          </a:bodyPr>
          <a:lstStyle/>
          <a:p>
            <a:pPr algn="ctr"/>
            <a:r>
              <a:rPr lang="en-US" dirty="0"/>
              <a:t>Notice the variations of the Luna Calendar</a:t>
            </a:r>
          </a:p>
          <a:p>
            <a:pPr algn="ctr"/>
            <a:r>
              <a:rPr lang="en-US" b="1" dirty="0">
                <a:latin typeface="Aharoni" panose="02010803020104030203" pitchFamily="2" charset="-79"/>
                <a:cs typeface="Aharoni" panose="02010803020104030203" pitchFamily="2" charset="-79"/>
              </a:rPr>
              <a:t> </a:t>
            </a:r>
            <a:r>
              <a:rPr lang="en-US" b="1" cap="all" dirty="0">
                <a:solidFill>
                  <a:srgbClr val="FFFF00"/>
                </a:solidFill>
                <a:latin typeface="Aharoni" panose="02010803020104030203" pitchFamily="2" charset="-79"/>
                <a:cs typeface="Aharoni" panose="02010803020104030203" pitchFamily="2" charset="-79"/>
              </a:rPr>
              <a:t>verses the consistency of  the Prophetic Count</a:t>
            </a:r>
          </a:p>
        </p:txBody>
      </p:sp>
      <p:sp>
        <p:nvSpPr>
          <p:cNvPr id="3" name="Rectangle 2">
            <a:extLst>
              <a:ext uri="{FF2B5EF4-FFF2-40B4-BE49-F238E27FC236}">
                <a16:creationId xmlns:a16="http://schemas.microsoft.com/office/drawing/2014/main" id="{F5418BEC-BC74-4D06-A3D7-7E255B9AB536}"/>
              </a:ext>
            </a:extLst>
          </p:cNvPr>
          <p:cNvSpPr/>
          <p:nvPr/>
        </p:nvSpPr>
        <p:spPr>
          <a:xfrm>
            <a:off x="5029200" y="2438400"/>
            <a:ext cx="2743200" cy="35052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3487B-F354-4B20-B59D-3F419D5C68C7}"/>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694625E7-C792-41A5-B744-A612983C4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5" y="247829"/>
            <a:ext cx="9113609" cy="631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52ADFA-ACD5-49AE-A81C-F733981BDE4C}"/>
              </a:ext>
            </a:extLst>
          </p:cNvPr>
          <p:cNvSpPr txBox="1"/>
          <p:nvPr/>
        </p:nvSpPr>
        <p:spPr>
          <a:xfrm>
            <a:off x="106702" y="5970740"/>
            <a:ext cx="533400" cy="523220"/>
          </a:xfrm>
          <a:prstGeom prst="rect">
            <a:avLst/>
          </a:prstGeom>
          <a:noFill/>
        </p:spPr>
        <p:txBody>
          <a:bodyPr wrap="square" rtlCol="0">
            <a:spAutoFit/>
          </a:bodyPr>
          <a:lstStyle/>
          <a:p>
            <a:r>
              <a:rPr lang="en-US" sz="2800" dirty="0">
                <a:solidFill>
                  <a:schemeClr val="bg1"/>
                </a:solidFill>
              </a:rPr>
              <a:t>12</a:t>
            </a:r>
          </a:p>
        </p:txBody>
      </p:sp>
      <p:sp>
        <p:nvSpPr>
          <p:cNvPr id="16" name="TextBox 15">
            <a:extLst>
              <a:ext uri="{FF2B5EF4-FFF2-40B4-BE49-F238E27FC236}">
                <a16:creationId xmlns:a16="http://schemas.microsoft.com/office/drawing/2014/main" id="{96C39DE6-4CF3-480A-BD37-968DBBF8D48E}"/>
              </a:ext>
            </a:extLst>
          </p:cNvPr>
          <p:cNvSpPr txBox="1"/>
          <p:nvPr/>
        </p:nvSpPr>
        <p:spPr>
          <a:xfrm rot="2060706">
            <a:off x="2916563" y="1632100"/>
            <a:ext cx="1828800" cy="369332"/>
          </a:xfrm>
          <a:prstGeom prst="rect">
            <a:avLst/>
          </a:prstGeom>
          <a:noFill/>
        </p:spPr>
        <p:txBody>
          <a:bodyPr wrap="square" rtlCol="0">
            <a:spAutoFit/>
          </a:bodyPr>
          <a:lstStyle/>
          <a:p>
            <a:r>
              <a:rPr lang="en-US" dirty="0">
                <a:solidFill>
                  <a:srgbClr val="FF0000"/>
                </a:solidFill>
                <a:latin typeface="Amasis MT Pro Black" panose="02040A04050005020304" pitchFamily="18" charset="0"/>
              </a:rPr>
              <a:t>ERROR</a:t>
            </a:r>
          </a:p>
        </p:txBody>
      </p:sp>
      <p:sp>
        <p:nvSpPr>
          <p:cNvPr id="18" name="TextBox 17">
            <a:extLst>
              <a:ext uri="{FF2B5EF4-FFF2-40B4-BE49-F238E27FC236}">
                <a16:creationId xmlns:a16="http://schemas.microsoft.com/office/drawing/2014/main" id="{ECFA87AC-EE40-4BD0-9A56-8832637617F2}"/>
              </a:ext>
            </a:extLst>
          </p:cNvPr>
          <p:cNvSpPr txBox="1"/>
          <p:nvPr/>
        </p:nvSpPr>
        <p:spPr>
          <a:xfrm rot="2060706">
            <a:off x="483927" y="1967352"/>
            <a:ext cx="1828800" cy="369332"/>
          </a:xfrm>
          <a:prstGeom prst="rect">
            <a:avLst/>
          </a:prstGeom>
          <a:noFill/>
        </p:spPr>
        <p:txBody>
          <a:bodyPr wrap="square" rtlCol="0">
            <a:spAutoFit/>
          </a:bodyPr>
          <a:lstStyle/>
          <a:p>
            <a:r>
              <a:rPr lang="en-US" dirty="0">
                <a:solidFill>
                  <a:srgbClr val="FF0000"/>
                </a:solidFill>
                <a:latin typeface="Amasis MT Pro Black" panose="02040A04050005020304" pitchFamily="18" charset="0"/>
              </a:rPr>
              <a:t>ERROR</a:t>
            </a:r>
          </a:p>
        </p:txBody>
      </p:sp>
      <p:sp>
        <p:nvSpPr>
          <p:cNvPr id="17" name="Rectangle 16">
            <a:extLst>
              <a:ext uri="{FF2B5EF4-FFF2-40B4-BE49-F238E27FC236}">
                <a16:creationId xmlns:a16="http://schemas.microsoft.com/office/drawing/2014/main" id="{34EE099F-B460-4A2C-9E51-232F5012A616}"/>
              </a:ext>
            </a:extLst>
          </p:cNvPr>
          <p:cNvSpPr/>
          <p:nvPr/>
        </p:nvSpPr>
        <p:spPr>
          <a:xfrm>
            <a:off x="1066800" y="2971800"/>
            <a:ext cx="4038600" cy="3429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809227E-8CCC-4F6E-8054-4C31F7EE92B0}"/>
              </a:ext>
            </a:extLst>
          </p:cNvPr>
          <p:cNvSpPr txBox="1"/>
          <p:nvPr/>
        </p:nvSpPr>
        <p:spPr>
          <a:xfrm rot="2060706">
            <a:off x="101045" y="4898606"/>
            <a:ext cx="1828800" cy="369332"/>
          </a:xfrm>
          <a:prstGeom prst="rect">
            <a:avLst/>
          </a:prstGeom>
          <a:noFill/>
        </p:spPr>
        <p:txBody>
          <a:bodyPr wrap="square" rtlCol="0">
            <a:spAutoFit/>
          </a:bodyPr>
          <a:lstStyle/>
          <a:p>
            <a:r>
              <a:rPr lang="en-US" dirty="0">
                <a:solidFill>
                  <a:srgbClr val="FF0000"/>
                </a:solidFill>
                <a:latin typeface="Amasis MT Pro Black" panose="02040A04050005020304" pitchFamily="18" charset="0"/>
              </a:rPr>
              <a:t>ERROR</a:t>
            </a:r>
          </a:p>
        </p:txBody>
      </p:sp>
      <p:sp>
        <p:nvSpPr>
          <p:cNvPr id="21" name="TextBox 20">
            <a:extLst>
              <a:ext uri="{FF2B5EF4-FFF2-40B4-BE49-F238E27FC236}">
                <a16:creationId xmlns:a16="http://schemas.microsoft.com/office/drawing/2014/main" id="{C0D5E9B7-A57F-42AA-B005-3C6443D0B6FA}"/>
              </a:ext>
            </a:extLst>
          </p:cNvPr>
          <p:cNvSpPr txBox="1"/>
          <p:nvPr/>
        </p:nvSpPr>
        <p:spPr>
          <a:xfrm rot="2060706">
            <a:off x="101045" y="5387787"/>
            <a:ext cx="1828800" cy="369332"/>
          </a:xfrm>
          <a:prstGeom prst="rect">
            <a:avLst/>
          </a:prstGeom>
          <a:noFill/>
        </p:spPr>
        <p:txBody>
          <a:bodyPr wrap="square" rtlCol="0">
            <a:spAutoFit/>
          </a:bodyPr>
          <a:lstStyle/>
          <a:p>
            <a:r>
              <a:rPr lang="en-US" dirty="0">
                <a:solidFill>
                  <a:srgbClr val="FF0000"/>
                </a:solidFill>
                <a:latin typeface="Amasis MT Pro Black" panose="02040A04050005020304" pitchFamily="18" charset="0"/>
              </a:rPr>
              <a:t>ERROR</a:t>
            </a:r>
          </a:p>
        </p:txBody>
      </p:sp>
      <p:sp>
        <p:nvSpPr>
          <p:cNvPr id="22" name="TextBox 21">
            <a:extLst>
              <a:ext uri="{FF2B5EF4-FFF2-40B4-BE49-F238E27FC236}">
                <a16:creationId xmlns:a16="http://schemas.microsoft.com/office/drawing/2014/main" id="{3A117B4F-24E6-499F-8822-5D904CB0EB32}"/>
              </a:ext>
            </a:extLst>
          </p:cNvPr>
          <p:cNvSpPr txBox="1"/>
          <p:nvPr/>
        </p:nvSpPr>
        <p:spPr>
          <a:xfrm rot="2060706">
            <a:off x="335302" y="5892929"/>
            <a:ext cx="1828800" cy="369332"/>
          </a:xfrm>
          <a:prstGeom prst="rect">
            <a:avLst/>
          </a:prstGeom>
          <a:noFill/>
        </p:spPr>
        <p:txBody>
          <a:bodyPr wrap="square" rtlCol="0">
            <a:spAutoFit/>
          </a:bodyPr>
          <a:lstStyle/>
          <a:p>
            <a:r>
              <a:rPr lang="en-US" dirty="0">
                <a:solidFill>
                  <a:srgbClr val="FF0000"/>
                </a:solidFill>
                <a:latin typeface="Amasis MT Pro Black" panose="02040A04050005020304" pitchFamily="18" charset="0"/>
              </a:rPr>
              <a:t>ERROR</a:t>
            </a:r>
          </a:p>
        </p:txBody>
      </p:sp>
    </p:spTree>
    <p:extLst>
      <p:ext uri="{BB962C8B-B14F-4D97-AF65-F5344CB8AC3E}">
        <p14:creationId xmlns:p14="http://schemas.microsoft.com/office/powerpoint/2010/main" val="314784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C285-E50E-4F78-9246-732B43AC02A3}"/>
              </a:ext>
            </a:extLst>
          </p:cNvPr>
          <p:cNvSpPr>
            <a:spLocks noGrp="1"/>
          </p:cNvSpPr>
          <p:nvPr>
            <p:ph type="title"/>
          </p:nvPr>
        </p:nvSpPr>
        <p:spPr>
          <a:xfrm>
            <a:off x="457200" y="155448"/>
            <a:ext cx="8229600" cy="498468"/>
          </a:xfrm>
        </p:spPr>
        <p:txBody>
          <a:bodyPr>
            <a:noAutofit/>
          </a:bodyPr>
          <a:lstStyle/>
          <a:p>
            <a:pPr algn="ctr"/>
            <a:r>
              <a:rPr lang="en-US" sz="2800" dirty="0">
                <a:solidFill>
                  <a:schemeClr val="tx1"/>
                </a:solidFill>
              </a:rPr>
              <a:t>LUNA CALENDAR NAMES FOUND IN THE BIBLE</a:t>
            </a:r>
          </a:p>
        </p:txBody>
      </p:sp>
      <p:sp>
        <p:nvSpPr>
          <p:cNvPr id="3" name="Content Placeholder 2">
            <a:extLst>
              <a:ext uri="{FF2B5EF4-FFF2-40B4-BE49-F238E27FC236}">
                <a16:creationId xmlns:a16="http://schemas.microsoft.com/office/drawing/2014/main" id="{1F5821BD-9635-4B65-827C-614CEAF1F07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BEDBE8-256A-4B91-80D5-BED17CE94482}"/>
              </a:ext>
            </a:extLst>
          </p:cNvPr>
          <p:cNvPicPr>
            <a:picLocks noChangeAspect="1"/>
          </p:cNvPicPr>
          <p:nvPr/>
        </p:nvPicPr>
        <p:blipFill>
          <a:blip r:embed="rId2"/>
          <a:stretch>
            <a:fillRect/>
          </a:stretch>
        </p:blipFill>
        <p:spPr>
          <a:xfrm>
            <a:off x="0" y="653916"/>
            <a:ext cx="9144000" cy="6172708"/>
          </a:xfrm>
          <a:prstGeom prst="rect">
            <a:avLst/>
          </a:prstGeom>
        </p:spPr>
      </p:pic>
    </p:spTree>
    <p:extLst>
      <p:ext uri="{BB962C8B-B14F-4D97-AF65-F5344CB8AC3E}">
        <p14:creationId xmlns:p14="http://schemas.microsoft.com/office/powerpoint/2010/main" val="338939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5702-D4CB-4284-8C6B-C632AA5DAB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3D9A57-21FC-470B-877F-499522851B4B}"/>
              </a:ext>
            </a:extLst>
          </p:cNvPr>
          <p:cNvSpPr>
            <a:spLocks noGrp="1"/>
          </p:cNvSpPr>
          <p:nvPr>
            <p:ph idx="1"/>
          </p:nvPr>
        </p:nvSpPr>
        <p:spPr/>
        <p:txBody>
          <a:bodyPr/>
          <a:lstStyle/>
          <a:p>
            <a:endParaRPr lang="en-US"/>
          </a:p>
        </p:txBody>
      </p:sp>
      <p:pic>
        <p:nvPicPr>
          <p:cNvPr id="2050" name="Picture 2" descr="Amazon.com: Celestial Products Lunar Calendar 2022 Moon Phases,  MoonFollower : Office Products">
            <a:extLst>
              <a:ext uri="{FF2B5EF4-FFF2-40B4-BE49-F238E27FC236}">
                <a16:creationId xmlns:a16="http://schemas.microsoft.com/office/drawing/2014/main" id="{0E8C7947-7DC8-489E-BC2B-A4CFFF4C4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 y="-4386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A94BB6-9732-430D-8AFF-FEF164B83307}"/>
              </a:ext>
            </a:extLst>
          </p:cNvPr>
          <p:cNvSpPr txBox="1"/>
          <p:nvPr/>
        </p:nvSpPr>
        <p:spPr>
          <a:xfrm>
            <a:off x="3924300" y="400172"/>
            <a:ext cx="6019800" cy="381000"/>
          </a:xfrm>
          <a:prstGeom prst="rect">
            <a:avLst/>
          </a:prstGeom>
          <a:noFill/>
        </p:spPr>
        <p:txBody>
          <a:bodyPr wrap="square" rtlCol="0">
            <a:spAutoFit/>
          </a:bodyPr>
          <a:lstStyle/>
          <a:p>
            <a:r>
              <a:rPr lang="en-US" dirty="0">
                <a:solidFill>
                  <a:srgbClr val="00B0F0"/>
                </a:solidFill>
                <a:latin typeface="Arial Black" panose="020B0A04020102020204" pitchFamily="34" charset="0"/>
                <a:cs typeface="Aharoni" panose="02010803020104030203" pitchFamily="2" charset="-79"/>
              </a:rPr>
              <a:t>THE BURNT OFFERING OF A MONTH</a:t>
            </a:r>
          </a:p>
        </p:txBody>
      </p:sp>
      <p:sp>
        <p:nvSpPr>
          <p:cNvPr id="6" name="TextBox 5">
            <a:extLst>
              <a:ext uri="{FF2B5EF4-FFF2-40B4-BE49-F238E27FC236}">
                <a16:creationId xmlns:a16="http://schemas.microsoft.com/office/drawing/2014/main" id="{D752CDF5-5E87-4730-BC55-509FB5BE427B}"/>
              </a:ext>
            </a:extLst>
          </p:cNvPr>
          <p:cNvSpPr txBox="1"/>
          <p:nvPr/>
        </p:nvSpPr>
        <p:spPr>
          <a:xfrm>
            <a:off x="1752600" y="381062"/>
            <a:ext cx="3429000" cy="400110"/>
          </a:xfrm>
          <a:prstGeom prst="rect">
            <a:avLst/>
          </a:prstGeom>
          <a:noFill/>
        </p:spPr>
        <p:txBody>
          <a:bodyPr wrap="square" rtlCol="0">
            <a:spAutoFit/>
          </a:bodyPr>
          <a:lstStyle/>
          <a:p>
            <a:r>
              <a:rPr lang="en-US" sz="2000" dirty="0">
                <a:latin typeface="Abadi" panose="020B0604020104020204" pitchFamily="34" charset="0"/>
                <a:ea typeface="BatangChe" panose="020B0503020000020004" pitchFamily="49" charset="-127"/>
                <a:cs typeface="Courier New" panose="02070309020205020404" pitchFamily="49" charset="0"/>
              </a:rPr>
              <a:t>LUNAR CALENDAR</a:t>
            </a:r>
          </a:p>
        </p:txBody>
      </p:sp>
      <p:sp>
        <p:nvSpPr>
          <p:cNvPr id="7" name="Oval 6">
            <a:extLst>
              <a:ext uri="{FF2B5EF4-FFF2-40B4-BE49-F238E27FC236}">
                <a16:creationId xmlns:a16="http://schemas.microsoft.com/office/drawing/2014/main" id="{B82AF3D4-C0F0-4A53-8703-74CE38A4B1C6}"/>
              </a:ext>
            </a:extLst>
          </p:cNvPr>
          <p:cNvSpPr/>
          <p:nvPr/>
        </p:nvSpPr>
        <p:spPr>
          <a:xfrm>
            <a:off x="7772400" y="3188003"/>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D82D778-B928-476C-B07F-A678C51EAB30}"/>
              </a:ext>
            </a:extLst>
          </p:cNvPr>
          <p:cNvSpPr/>
          <p:nvPr/>
        </p:nvSpPr>
        <p:spPr>
          <a:xfrm>
            <a:off x="7530673" y="3663132"/>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7BFC4E2-B6C2-4404-91B2-613A2C4CC9D5}"/>
              </a:ext>
            </a:extLst>
          </p:cNvPr>
          <p:cNvSpPr/>
          <p:nvPr/>
        </p:nvSpPr>
        <p:spPr>
          <a:xfrm>
            <a:off x="7315200" y="4074554"/>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D6B5031-1E57-453B-ABAE-71E0ECBBE51F}"/>
              </a:ext>
            </a:extLst>
          </p:cNvPr>
          <p:cNvSpPr/>
          <p:nvPr/>
        </p:nvSpPr>
        <p:spPr>
          <a:xfrm>
            <a:off x="6817018" y="4556952"/>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891D56C-DD2E-4243-8D83-E9551E7E1A7B}"/>
              </a:ext>
            </a:extLst>
          </p:cNvPr>
          <p:cNvSpPr/>
          <p:nvPr/>
        </p:nvSpPr>
        <p:spPr>
          <a:xfrm>
            <a:off x="6817018" y="5046066"/>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9AB7822-5633-41E6-AAEF-5688A46E456F}"/>
              </a:ext>
            </a:extLst>
          </p:cNvPr>
          <p:cNvSpPr/>
          <p:nvPr/>
        </p:nvSpPr>
        <p:spPr>
          <a:xfrm>
            <a:off x="6359818" y="5413081"/>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158845F-5640-4E5E-9E26-8318DFC96DD3}"/>
              </a:ext>
            </a:extLst>
          </p:cNvPr>
          <p:cNvSpPr/>
          <p:nvPr/>
        </p:nvSpPr>
        <p:spPr>
          <a:xfrm>
            <a:off x="6324600" y="5867400"/>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DE01FE2-5F0A-4835-80C6-18FB4B0F0FB4}"/>
              </a:ext>
            </a:extLst>
          </p:cNvPr>
          <p:cNvSpPr/>
          <p:nvPr/>
        </p:nvSpPr>
        <p:spPr>
          <a:xfrm>
            <a:off x="8001000" y="2807003"/>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7F02042-7642-4DD4-A280-260199A9C47F}"/>
              </a:ext>
            </a:extLst>
          </p:cNvPr>
          <p:cNvSpPr/>
          <p:nvPr/>
        </p:nvSpPr>
        <p:spPr>
          <a:xfrm>
            <a:off x="990600" y="2286000"/>
            <a:ext cx="4572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B962165-92DE-490A-8D30-73A06905AD35}"/>
              </a:ext>
            </a:extLst>
          </p:cNvPr>
          <p:cNvSpPr/>
          <p:nvPr/>
        </p:nvSpPr>
        <p:spPr>
          <a:xfrm>
            <a:off x="7543800" y="4485976"/>
            <a:ext cx="457200" cy="3810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5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8458200" cy="2209800"/>
          </a:xfrm>
        </p:spPr>
        <p:txBody>
          <a:bodyPr>
            <a:normAutofit fontScale="90000"/>
          </a:bodyPr>
          <a:lstStyle/>
          <a:p>
            <a:pPr algn="ctr"/>
            <a:r>
              <a:rPr lang="en-US" sz="4800" dirty="0">
                <a:solidFill>
                  <a:schemeClr val="tx1"/>
                </a:solidFill>
              </a:rPr>
              <a:t> </a:t>
            </a:r>
            <a:r>
              <a:rPr lang="en-US" sz="4800" dirty="0">
                <a:solidFill>
                  <a:srgbClr val="FFC000"/>
                </a:solidFill>
              </a:rPr>
              <a:t>THE LORD REQUIREMENT FOR  HIS SET FEAST </a:t>
            </a:r>
            <a:br>
              <a:rPr lang="en-US" sz="4800" dirty="0">
                <a:solidFill>
                  <a:srgbClr val="FFC000"/>
                </a:solidFill>
              </a:rPr>
            </a:br>
            <a:r>
              <a:rPr lang="en-US" sz="4800" dirty="0">
                <a:solidFill>
                  <a:srgbClr val="FFC000"/>
                </a:solidFill>
              </a:rPr>
              <a:t>AND </a:t>
            </a:r>
            <a:r>
              <a:rPr lang="en-US" sz="4800" cap="all" dirty="0">
                <a:solidFill>
                  <a:srgbClr val="FFC000"/>
                </a:solidFill>
              </a:rPr>
              <a:t>The 30-Day P</a:t>
            </a:r>
            <a:r>
              <a:rPr lang="en-US" sz="4800" dirty="0">
                <a:solidFill>
                  <a:srgbClr val="FFC000"/>
                </a:solidFill>
              </a:rPr>
              <a:t>er </a:t>
            </a:r>
            <a:r>
              <a:rPr lang="en-US" sz="4800" cap="all" dirty="0">
                <a:solidFill>
                  <a:srgbClr val="FFC000"/>
                </a:solidFill>
              </a:rPr>
              <a:t>Month Prophetic Count of God</a:t>
            </a:r>
            <a:br>
              <a:rPr lang="en-US" sz="4800" dirty="0">
                <a:solidFill>
                  <a:srgbClr val="FFC000"/>
                </a:solidFill>
              </a:rPr>
            </a:br>
            <a:endParaRPr lang="en-US" sz="4800" dirty="0">
              <a:solidFill>
                <a:srgbClr val="FFC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85800" y="0"/>
            <a:ext cx="7772400" cy="761999"/>
          </a:xfrm>
          <a:prstGeom prst="rect">
            <a:avLst/>
          </a:prstGeom>
        </p:spPr>
        <p:txBody>
          <a:bodyPr vert="horz" lIns="91440" rIns="45720" rtlCol="0" anchor="ctr">
            <a:normAutofit fontScale="62500" lnSpcReduction="20000"/>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solidFill>
                  <a:srgbClr val="FFC000"/>
                </a:solidFill>
              </a:rPr>
              <a:t>The 30-Day Per Month Prophetic Count of God</a:t>
            </a:r>
            <a:endParaRPr kumimoji="0" lang="en-US" sz="4500" b="1" i="0" u="none" strike="noStrike" kern="1200" cap="none" spc="0" normalizeH="0" baseline="0" noProof="0" dirty="0">
              <a:ln>
                <a:noFill/>
              </a:ln>
              <a:solidFill>
                <a:srgbClr val="FFC000"/>
              </a:solidFill>
              <a:effectLst/>
              <a:uLnTx/>
              <a:uFillTx/>
              <a:latin typeface="+mj-lt"/>
              <a:ea typeface="+mj-ea"/>
              <a:cs typeface="+mj-cs"/>
            </a:endParaRPr>
          </a:p>
        </p:txBody>
      </p:sp>
      <p:sp>
        <p:nvSpPr>
          <p:cNvPr id="5" name="TextBox 4"/>
          <p:cNvSpPr txBox="1"/>
          <p:nvPr/>
        </p:nvSpPr>
        <p:spPr>
          <a:xfrm>
            <a:off x="304800" y="1066800"/>
            <a:ext cx="8387047" cy="1200329"/>
          </a:xfrm>
          <a:prstGeom prst="rect">
            <a:avLst/>
          </a:prstGeom>
          <a:noFill/>
        </p:spPr>
        <p:txBody>
          <a:bodyPr wrap="square" rtlCol="0">
            <a:spAutoFit/>
          </a:bodyPr>
          <a:lstStyle/>
          <a:p>
            <a:r>
              <a:rPr lang="en-US" dirty="0"/>
              <a:t>The </a:t>
            </a:r>
            <a:r>
              <a:rPr lang="en-US" b="1" dirty="0">
                <a:solidFill>
                  <a:srgbClr val="FFFF00"/>
                </a:solidFill>
              </a:rPr>
              <a:t>LORD  PROCLAIMS </a:t>
            </a:r>
            <a:r>
              <a:rPr lang="en-US" dirty="0"/>
              <a:t>in Leviticus 23</a:t>
            </a:r>
            <a:r>
              <a:rPr lang="en-US" baseline="30000" dirty="0"/>
              <a:t>rd</a:t>
            </a:r>
            <a:r>
              <a:rPr lang="en-US" dirty="0"/>
              <a:t> chapter saying unto Moses </a:t>
            </a:r>
            <a:r>
              <a:rPr lang="en-US" b="1" dirty="0">
                <a:solidFill>
                  <a:srgbClr val="FFFF00"/>
                </a:solidFill>
              </a:rPr>
              <a:t>THESE ARE MY FEAST  </a:t>
            </a:r>
            <a:r>
              <a:rPr lang="en-US" dirty="0"/>
              <a:t>and those who believe in keeping </a:t>
            </a:r>
            <a:r>
              <a:rPr lang="en-US" b="1" dirty="0">
                <a:solidFill>
                  <a:srgbClr val="FFFF00"/>
                </a:solidFill>
              </a:rPr>
              <a:t>THE</a:t>
            </a:r>
            <a:r>
              <a:rPr lang="en-US" dirty="0"/>
              <a:t> </a:t>
            </a:r>
            <a:r>
              <a:rPr lang="en-US" b="1" dirty="0">
                <a:solidFill>
                  <a:srgbClr val="FFFF00"/>
                </a:solidFill>
              </a:rPr>
              <a:t>FEAST OF THE LORD  </a:t>
            </a:r>
            <a:r>
              <a:rPr lang="en-US" dirty="0"/>
              <a:t>will refer to this chapter .  The LORD  even said </a:t>
            </a:r>
            <a:r>
              <a:rPr lang="en-US" b="1" dirty="0">
                <a:solidFill>
                  <a:srgbClr val="FFFF00"/>
                </a:solidFill>
              </a:rPr>
              <a:t>THREE TIMES IN A YEAR  </a:t>
            </a:r>
            <a:r>
              <a:rPr lang="en-US" dirty="0"/>
              <a:t>shall all thy males  </a:t>
            </a:r>
            <a:r>
              <a:rPr lang="en-US" b="1" dirty="0">
                <a:solidFill>
                  <a:srgbClr val="FFFF00"/>
                </a:solidFill>
              </a:rPr>
              <a:t>APPEAR BEFORE ME </a:t>
            </a:r>
            <a:r>
              <a:rPr lang="en-US" b="1" dirty="0"/>
              <a:t>concerning</a:t>
            </a:r>
            <a:r>
              <a:rPr lang="en-US" b="1" dirty="0">
                <a:solidFill>
                  <a:srgbClr val="FFFF00"/>
                </a:solidFill>
              </a:rPr>
              <a:t> HIS FEAST  </a:t>
            </a:r>
            <a:r>
              <a:rPr lang="en-US" dirty="0"/>
              <a:t>in Exodus 23:14-17 and Deuteronomy 16:17</a:t>
            </a:r>
          </a:p>
        </p:txBody>
      </p:sp>
      <p:sp>
        <p:nvSpPr>
          <p:cNvPr id="6" name="TextBox 5"/>
          <p:cNvSpPr txBox="1"/>
          <p:nvPr/>
        </p:nvSpPr>
        <p:spPr>
          <a:xfrm>
            <a:off x="762000" y="2743200"/>
            <a:ext cx="7835415" cy="1754326"/>
          </a:xfrm>
          <a:prstGeom prst="rect">
            <a:avLst/>
          </a:prstGeom>
          <a:noFill/>
        </p:spPr>
        <p:txBody>
          <a:bodyPr wrap="none" rtlCol="0">
            <a:spAutoFit/>
          </a:bodyPr>
          <a:lstStyle/>
          <a:p>
            <a:r>
              <a:rPr lang="en-US" dirty="0"/>
              <a:t>When ye come to appear before me </a:t>
            </a:r>
            <a:r>
              <a:rPr lang="en-US" b="1" dirty="0">
                <a:solidFill>
                  <a:srgbClr val="FF0000"/>
                </a:solidFill>
              </a:rPr>
              <a:t>WHO HATH REQUIRED THIS</a:t>
            </a:r>
          </a:p>
          <a:p>
            <a:r>
              <a:rPr lang="en-US" dirty="0"/>
              <a:t> at your hand to tread my courts? Bring no more vain oblation, incense is an </a:t>
            </a:r>
          </a:p>
          <a:p>
            <a:r>
              <a:rPr lang="en-US" dirty="0"/>
              <a:t>Abomination unto me; </a:t>
            </a:r>
            <a:r>
              <a:rPr lang="en-US" b="1" dirty="0">
                <a:solidFill>
                  <a:srgbClr val="FF0000"/>
                </a:solidFill>
              </a:rPr>
              <a:t>THE NEW MOONS </a:t>
            </a:r>
            <a:r>
              <a:rPr lang="en-US" dirty="0"/>
              <a:t>and </a:t>
            </a:r>
            <a:r>
              <a:rPr lang="en-US" dirty="0" err="1"/>
              <a:t>sabbaths</a:t>
            </a:r>
            <a:r>
              <a:rPr lang="en-US" dirty="0"/>
              <a:t>, the </a:t>
            </a:r>
            <a:r>
              <a:rPr lang="en-US" b="1" dirty="0">
                <a:solidFill>
                  <a:srgbClr val="FF0000"/>
                </a:solidFill>
              </a:rPr>
              <a:t>CALLING OF</a:t>
            </a:r>
          </a:p>
          <a:p>
            <a:r>
              <a:rPr lang="en-US" b="1" dirty="0">
                <a:solidFill>
                  <a:srgbClr val="FF0000"/>
                </a:solidFill>
              </a:rPr>
              <a:t>ASSEMBLY</a:t>
            </a:r>
            <a:r>
              <a:rPr lang="en-US" dirty="0"/>
              <a:t>, I cannot away with ;</a:t>
            </a:r>
            <a:r>
              <a:rPr lang="en-US" b="1" dirty="0">
                <a:solidFill>
                  <a:srgbClr val="FF0000"/>
                </a:solidFill>
              </a:rPr>
              <a:t>IT IS  INIQUITY</a:t>
            </a:r>
            <a:r>
              <a:rPr lang="en-US" dirty="0"/>
              <a:t>, even </a:t>
            </a:r>
            <a:r>
              <a:rPr lang="en-US" b="1" dirty="0">
                <a:solidFill>
                  <a:srgbClr val="FF0000"/>
                </a:solidFill>
              </a:rPr>
              <a:t>THE SOLEMN MEETING</a:t>
            </a:r>
            <a:r>
              <a:rPr lang="en-US" dirty="0"/>
              <a:t>.</a:t>
            </a:r>
          </a:p>
          <a:p>
            <a:r>
              <a:rPr lang="en-US" b="1" dirty="0">
                <a:solidFill>
                  <a:srgbClr val="FF0000"/>
                </a:solidFill>
              </a:rPr>
              <a:t>YOUR NEW MOONS </a:t>
            </a:r>
            <a:r>
              <a:rPr lang="en-US" dirty="0"/>
              <a:t>and </a:t>
            </a:r>
            <a:r>
              <a:rPr lang="en-US" b="1" dirty="0">
                <a:solidFill>
                  <a:srgbClr val="FF0000"/>
                </a:solidFill>
              </a:rPr>
              <a:t>YOUR APPOINTED FEAST MY SOUL HATETH</a:t>
            </a:r>
            <a:r>
              <a:rPr lang="en-US" dirty="0"/>
              <a:t>: they</a:t>
            </a:r>
          </a:p>
          <a:p>
            <a:r>
              <a:rPr lang="en-US" dirty="0"/>
              <a:t>Are a trouble unto me; I am weary to bear them- Isaiah 1:12-14</a:t>
            </a:r>
          </a:p>
        </p:txBody>
      </p:sp>
      <p:sp>
        <p:nvSpPr>
          <p:cNvPr id="7" name="TextBox 6"/>
          <p:cNvSpPr txBox="1"/>
          <p:nvPr/>
        </p:nvSpPr>
        <p:spPr>
          <a:xfrm>
            <a:off x="3429000" y="2286000"/>
            <a:ext cx="2320251" cy="369332"/>
          </a:xfrm>
          <a:prstGeom prst="rect">
            <a:avLst/>
          </a:prstGeom>
          <a:noFill/>
        </p:spPr>
        <p:txBody>
          <a:bodyPr wrap="none" rtlCol="0">
            <a:spAutoFit/>
          </a:bodyPr>
          <a:lstStyle/>
          <a:p>
            <a:r>
              <a:rPr lang="en-US" b="1" dirty="0">
                <a:solidFill>
                  <a:srgbClr val="FF0000"/>
                </a:solidFill>
              </a:rPr>
              <a:t>However, it is written</a:t>
            </a:r>
          </a:p>
        </p:txBody>
      </p:sp>
      <p:sp>
        <p:nvSpPr>
          <p:cNvPr id="8" name="TextBox 7"/>
          <p:cNvSpPr txBox="1"/>
          <p:nvPr/>
        </p:nvSpPr>
        <p:spPr>
          <a:xfrm>
            <a:off x="0" y="4495800"/>
            <a:ext cx="9169767" cy="2031325"/>
          </a:xfrm>
          <a:prstGeom prst="rect">
            <a:avLst/>
          </a:prstGeom>
          <a:noFill/>
        </p:spPr>
        <p:txBody>
          <a:bodyPr wrap="square" rtlCol="0">
            <a:spAutoFit/>
          </a:bodyPr>
          <a:lstStyle/>
          <a:p>
            <a:r>
              <a:rPr lang="en-US" dirty="0"/>
              <a:t>Now here we see  the </a:t>
            </a:r>
            <a:r>
              <a:rPr lang="en-US" b="1" dirty="0">
                <a:solidFill>
                  <a:srgbClr val="FFFF00"/>
                </a:solidFill>
              </a:rPr>
              <a:t>LORD HATING THE PRACTICE  </a:t>
            </a:r>
            <a:r>
              <a:rPr lang="en-US" dirty="0"/>
              <a:t>of using </a:t>
            </a:r>
            <a:r>
              <a:rPr lang="en-US" b="1" dirty="0">
                <a:solidFill>
                  <a:schemeClr val="accent1">
                    <a:lumMod val="60000"/>
                    <a:lumOff val="40000"/>
                  </a:schemeClr>
                </a:solidFill>
              </a:rPr>
              <a:t>THE NEW MOONS </a:t>
            </a:r>
            <a:r>
              <a:rPr lang="en-US" dirty="0"/>
              <a:t>or </a:t>
            </a:r>
            <a:r>
              <a:rPr lang="en-US" b="1" cap="all" dirty="0">
                <a:solidFill>
                  <a:schemeClr val="accent1">
                    <a:lumMod val="60000"/>
                    <a:lumOff val="40000"/>
                  </a:schemeClr>
                </a:solidFill>
              </a:rPr>
              <a:t>THE</a:t>
            </a:r>
          </a:p>
          <a:p>
            <a:r>
              <a:rPr lang="en-US" b="1" cap="all" dirty="0">
                <a:solidFill>
                  <a:schemeClr val="accent1">
                    <a:lumMod val="60000"/>
                    <a:lumOff val="40000"/>
                  </a:schemeClr>
                </a:solidFill>
              </a:rPr>
              <a:t> LUNA CALENDAR </a:t>
            </a:r>
            <a:r>
              <a:rPr lang="en-US" b="1" cap="all" dirty="0">
                <a:solidFill>
                  <a:srgbClr val="FFFF00"/>
                </a:solidFill>
              </a:rPr>
              <a:t> to appoint FEAST  unto him ; </a:t>
            </a:r>
            <a:r>
              <a:rPr lang="en-US" b="1" cap="all" dirty="0">
                <a:solidFill>
                  <a:srgbClr val="FF0000"/>
                </a:solidFill>
              </a:rPr>
              <a:t>WHICH  was under the levitical priesthood</a:t>
            </a:r>
          </a:p>
          <a:p>
            <a:endParaRPr lang="en-US" dirty="0"/>
          </a:p>
          <a:p>
            <a:r>
              <a:rPr lang="en-US" b="1" dirty="0">
                <a:solidFill>
                  <a:srgbClr val="FFFF00"/>
                </a:solidFill>
              </a:rPr>
              <a:t>HE  ONLY APPOINTED  ONE NEW MOON; </a:t>
            </a:r>
            <a:r>
              <a:rPr lang="en-US" dirty="0"/>
              <a:t>that we are to </a:t>
            </a:r>
            <a:r>
              <a:rPr lang="en-US" b="1" dirty="0">
                <a:solidFill>
                  <a:srgbClr val="FFFF00"/>
                </a:solidFill>
              </a:rPr>
              <a:t>OBSERVE THE MONTH ABIB </a:t>
            </a:r>
          </a:p>
          <a:p>
            <a:r>
              <a:rPr lang="en-US" b="1" dirty="0">
                <a:solidFill>
                  <a:srgbClr val="FFFF00"/>
                </a:solidFill>
              </a:rPr>
              <a:t>                                                                   </a:t>
            </a:r>
            <a:r>
              <a:rPr lang="en-US" b="1" dirty="0" err="1">
                <a:solidFill>
                  <a:srgbClr val="FFFF00"/>
                </a:solidFill>
              </a:rPr>
              <a:t>Deut</a:t>
            </a:r>
            <a:r>
              <a:rPr lang="en-US" b="1" dirty="0">
                <a:solidFill>
                  <a:srgbClr val="FFFF00"/>
                </a:solidFill>
              </a:rPr>
              <a:t> 16:1 FOUND IN THE LAW OF THE LORD</a:t>
            </a:r>
          </a:p>
          <a:p>
            <a:r>
              <a:rPr lang="en-US" dirty="0"/>
              <a:t> by which he </a:t>
            </a:r>
            <a:r>
              <a:rPr lang="en-US" b="1" dirty="0">
                <a:solidFill>
                  <a:srgbClr val="FFFF00"/>
                </a:solidFill>
              </a:rPr>
              <a:t>SET HIS FEAST  </a:t>
            </a:r>
            <a:r>
              <a:rPr lang="en-US" dirty="0"/>
              <a:t>according to 30 day per month count  which is a 360 days per year </a:t>
            </a:r>
          </a:p>
        </p:txBody>
      </p:sp>
      <p:sp>
        <p:nvSpPr>
          <p:cNvPr id="9" name="TextBox 8"/>
          <p:cNvSpPr txBox="1"/>
          <p:nvPr/>
        </p:nvSpPr>
        <p:spPr>
          <a:xfrm>
            <a:off x="228600" y="6488668"/>
            <a:ext cx="8421473" cy="369332"/>
          </a:xfrm>
          <a:prstGeom prst="rect">
            <a:avLst/>
          </a:prstGeom>
          <a:noFill/>
        </p:spPr>
        <p:txBody>
          <a:bodyPr wrap="none" rtlCol="0">
            <a:spAutoFit/>
          </a:bodyPr>
          <a:lstStyle/>
          <a:p>
            <a:r>
              <a:rPr lang="en-US" b="1" dirty="0">
                <a:solidFill>
                  <a:srgbClr val="FF0000"/>
                </a:solidFill>
              </a:rPr>
              <a:t>ETHANIM</a:t>
            </a:r>
            <a:r>
              <a:rPr lang="en-US" dirty="0">
                <a:solidFill>
                  <a:srgbClr val="FF0000"/>
                </a:solidFill>
              </a:rPr>
              <a:t> </a:t>
            </a:r>
            <a:r>
              <a:rPr lang="en-US" dirty="0"/>
              <a:t>The </a:t>
            </a:r>
            <a:r>
              <a:rPr lang="en-US" b="1" dirty="0">
                <a:solidFill>
                  <a:srgbClr val="FF0000"/>
                </a:solidFill>
              </a:rPr>
              <a:t>NEW MOON </a:t>
            </a:r>
            <a:r>
              <a:rPr lang="en-US" dirty="0"/>
              <a:t>of the 7</a:t>
            </a:r>
            <a:r>
              <a:rPr lang="en-US" baseline="30000" dirty="0"/>
              <a:t>th</a:t>
            </a:r>
            <a:r>
              <a:rPr lang="en-US" dirty="0"/>
              <a:t> month </a:t>
            </a:r>
            <a:r>
              <a:rPr lang="en-US" b="1" dirty="0">
                <a:solidFill>
                  <a:srgbClr val="FF0000"/>
                </a:solidFill>
              </a:rPr>
              <a:t>IS NOT  A  FEAST APPOINTED BY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 calcmode="lin" valueType="num">
                                      <p:cBhvr additive="base">
                                        <p:cTn id="5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 calcmode="lin" valueType="num">
                                      <p:cBhvr additive="base">
                                        <p:cTn id="5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
                                            <p:txEl>
                                              <p:pRg st="3" end="3"/>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 calcmode="lin" valueType="num">
                                      <p:cBhvr additive="base">
                                        <p:cTn id="62"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8">
                                            <p:txEl>
                                              <p:pRg st="4" end="4"/>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8">
                                            <p:txEl>
                                              <p:pRg st="5" end="5"/>
                                            </p:txEl>
                                          </p:spTgt>
                                        </p:tgtEl>
                                        <p:attrNameLst>
                                          <p:attrName>style.visibility</p:attrName>
                                        </p:attrNameLst>
                                      </p:cBhvr>
                                      <p:to>
                                        <p:strVal val="visible"/>
                                      </p:to>
                                    </p:set>
                                    <p:anim calcmode="lin" valueType="num">
                                      <p:cBhvr additive="base">
                                        <p:cTn id="66"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 calcmode="lin" valueType="num">
                                      <p:cBhvr additive="base">
                                        <p:cTn id="7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8">
                                            <p:txEl>
                                              <p:pRg st="3" end="3"/>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8">
                                            <p:txEl>
                                              <p:pRg st="4" end="4"/>
                                            </p:txEl>
                                          </p:spTgt>
                                        </p:tgtEl>
                                        <p:attrNameLst>
                                          <p:attrName>style.visibility</p:attrName>
                                        </p:attrNameLst>
                                      </p:cBhvr>
                                      <p:to>
                                        <p:strVal val="visible"/>
                                      </p:to>
                                    </p:set>
                                    <p:anim calcmode="lin" valueType="num">
                                      <p:cBhvr additive="base">
                                        <p:cTn id="7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 calcmode="lin" valueType="num">
                                      <p:cBhvr additive="base">
                                        <p:cTn id="8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900" decel="100000" fill="hold"/>
                                        <p:tgtEl>
                                          <p:spTgt spid="9"/>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7475"/>
            <a:ext cx="9601200" cy="761999"/>
          </a:xfrm>
        </p:spPr>
        <p:txBody>
          <a:bodyPr>
            <a:noAutofit/>
          </a:bodyPr>
          <a:lstStyle/>
          <a:p>
            <a:pPr algn="ctr"/>
            <a:r>
              <a:rPr lang="en-US" sz="2800" dirty="0">
                <a:solidFill>
                  <a:srgbClr val="FFC000"/>
                </a:solidFill>
              </a:rPr>
              <a:t>The 30-Day Per Month Prophetic Count of God</a:t>
            </a: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304800" y="685800"/>
            <a:ext cx="8610600" cy="1200329"/>
          </a:xfrm>
          <a:prstGeom prst="rect">
            <a:avLst/>
          </a:prstGeom>
          <a:ln>
            <a:solidFill>
              <a:srgbClr val="FFC000"/>
            </a:solidFill>
          </a:ln>
        </p:spPr>
        <p:txBody>
          <a:bodyPr wrap="square">
            <a:spAutoFit/>
          </a:bodyPr>
          <a:lstStyle/>
          <a:p>
            <a:pPr algn="ctr"/>
            <a:r>
              <a:rPr lang="en-US" sz="2400" b="1" dirty="0">
                <a:solidFill>
                  <a:schemeClr val="tx1"/>
                </a:solidFill>
              </a:rPr>
              <a:t> </a:t>
            </a:r>
            <a:r>
              <a:rPr lang="en-US" sz="2400" b="1" dirty="0"/>
              <a:t>Now lets take a closer look at the count the LORD requires to keep HIS FEAST every year and thus ensuring </a:t>
            </a:r>
          </a:p>
          <a:p>
            <a:pPr algn="ctr"/>
            <a:r>
              <a:rPr lang="en-US" sz="2400" b="1" dirty="0"/>
              <a:t>that Isaiah 1:12-14 does not apply to us the Servants of God</a:t>
            </a:r>
            <a:endParaRPr lang="en-US" sz="2400" dirty="0">
              <a:solidFill>
                <a:schemeClr val="tx1"/>
              </a:solidFill>
            </a:endParaRPr>
          </a:p>
        </p:txBody>
      </p:sp>
      <p:sp>
        <p:nvSpPr>
          <p:cNvPr id="13" name="TextBox 12"/>
          <p:cNvSpPr txBox="1"/>
          <p:nvPr/>
        </p:nvSpPr>
        <p:spPr>
          <a:xfrm>
            <a:off x="0" y="2057400"/>
            <a:ext cx="9764506" cy="923330"/>
          </a:xfrm>
          <a:prstGeom prst="rect">
            <a:avLst/>
          </a:prstGeom>
          <a:noFill/>
        </p:spPr>
        <p:txBody>
          <a:bodyPr wrap="square" rtlCol="0">
            <a:spAutoFit/>
          </a:bodyPr>
          <a:lstStyle/>
          <a:p>
            <a:r>
              <a:rPr lang="en-US" b="1" dirty="0">
                <a:solidFill>
                  <a:srgbClr val="FFFF00"/>
                </a:solidFill>
              </a:rPr>
              <a:t>The  first month Abib  </a:t>
            </a:r>
            <a:r>
              <a:rPr lang="en-US" dirty="0"/>
              <a:t>starts the  count of  </a:t>
            </a:r>
            <a:r>
              <a:rPr lang="en-US" b="1" dirty="0">
                <a:solidFill>
                  <a:srgbClr val="FFFF00"/>
                </a:solidFill>
              </a:rPr>
              <a:t>the 360 day Prophetic Count of God                                             </a:t>
            </a:r>
            <a:r>
              <a:rPr lang="en-US" dirty="0"/>
              <a:t>and it contains  3 of  the early Feast of LORD. </a:t>
            </a:r>
            <a:r>
              <a:rPr lang="en-US" b="1" dirty="0">
                <a:solidFill>
                  <a:srgbClr val="FFFF00"/>
                </a:solidFill>
              </a:rPr>
              <a:t>It</a:t>
            </a:r>
            <a:r>
              <a:rPr lang="en-US" dirty="0"/>
              <a:t> </a:t>
            </a:r>
            <a:r>
              <a:rPr lang="en-US" b="1" dirty="0">
                <a:solidFill>
                  <a:srgbClr val="FFFF00"/>
                </a:solidFill>
              </a:rPr>
              <a:t>is the beginning of the Year                                      </a:t>
            </a:r>
            <a:r>
              <a:rPr lang="en-US" dirty="0"/>
              <a:t>according to Ex 12:1  </a:t>
            </a:r>
            <a:r>
              <a:rPr lang="en-US" b="1" dirty="0">
                <a:solidFill>
                  <a:srgbClr val="FFFF00"/>
                </a:solidFill>
              </a:rPr>
              <a:t>it is also called Nisan </a:t>
            </a:r>
            <a:r>
              <a:rPr lang="en-US" dirty="0"/>
              <a:t>–Est 3:7 </a:t>
            </a:r>
          </a:p>
        </p:txBody>
      </p:sp>
      <p:sp>
        <p:nvSpPr>
          <p:cNvPr id="14" name="TextBox 13"/>
          <p:cNvSpPr txBox="1"/>
          <p:nvPr/>
        </p:nvSpPr>
        <p:spPr>
          <a:xfrm>
            <a:off x="152400" y="2895600"/>
            <a:ext cx="8839200" cy="646331"/>
          </a:xfrm>
          <a:prstGeom prst="rect">
            <a:avLst/>
          </a:prstGeom>
          <a:noFill/>
        </p:spPr>
        <p:txBody>
          <a:bodyPr wrap="square" rtlCol="0">
            <a:spAutoFit/>
          </a:bodyPr>
          <a:lstStyle/>
          <a:p>
            <a:r>
              <a:rPr lang="en-US" dirty="0"/>
              <a:t>Now there are a total of  </a:t>
            </a:r>
            <a:r>
              <a:rPr lang="en-US" b="1" dirty="0">
                <a:solidFill>
                  <a:srgbClr val="FFC000"/>
                </a:solidFill>
              </a:rPr>
              <a:t>7  yearly Feast days </a:t>
            </a:r>
            <a:r>
              <a:rPr lang="en-US" dirty="0"/>
              <a:t>to be observed according to Lev 23:41 </a:t>
            </a:r>
          </a:p>
          <a:p>
            <a:r>
              <a:rPr lang="en-US" dirty="0"/>
              <a:t>                                  from the 1</a:t>
            </a:r>
            <a:r>
              <a:rPr lang="en-US" baseline="30000" dirty="0"/>
              <a:t>st</a:t>
            </a:r>
            <a:r>
              <a:rPr lang="en-US" dirty="0"/>
              <a:t> month to the 7</a:t>
            </a:r>
            <a:r>
              <a:rPr lang="en-US" baseline="30000" dirty="0"/>
              <a:t>th</a:t>
            </a:r>
            <a:r>
              <a:rPr lang="en-US" dirty="0"/>
              <a:t> month  as  listed in Leviticus 23:4-40</a:t>
            </a:r>
            <a:endParaRPr lang="en-US" b="1" dirty="0">
              <a:solidFill>
                <a:srgbClr val="FFFF00"/>
              </a:solidFill>
            </a:endParaRPr>
          </a:p>
        </p:txBody>
      </p:sp>
      <p:sp>
        <p:nvSpPr>
          <p:cNvPr id="8" name="TextBox 7"/>
          <p:cNvSpPr txBox="1"/>
          <p:nvPr/>
        </p:nvSpPr>
        <p:spPr>
          <a:xfrm>
            <a:off x="609600" y="3581400"/>
            <a:ext cx="4068421" cy="1200329"/>
          </a:xfrm>
          <a:prstGeom prst="rect">
            <a:avLst/>
          </a:prstGeom>
          <a:noFill/>
        </p:spPr>
        <p:txBody>
          <a:bodyPr wrap="none" rtlCol="0">
            <a:spAutoFit/>
          </a:bodyPr>
          <a:lstStyle/>
          <a:p>
            <a:r>
              <a:rPr lang="en-US" dirty="0"/>
              <a:t> 1-</a:t>
            </a:r>
            <a:r>
              <a:rPr lang="en-US" b="1" dirty="0">
                <a:solidFill>
                  <a:srgbClr val="66FF33"/>
                </a:solidFill>
              </a:rPr>
              <a:t>The Passover</a:t>
            </a:r>
          </a:p>
          <a:p>
            <a:r>
              <a:rPr lang="en-US" b="1" dirty="0"/>
              <a:t>2-</a:t>
            </a:r>
            <a:r>
              <a:rPr lang="en-US" b="1" dirty="0">
                <a:solidFill>
                  <a:srgbClr val="66FF33"/>
                </a:solidFill>
              </a:rPr>
              <a:t>1st &amp; Last day of  Unleavened Bread*</a:t>
            </a:r>
          </a:p>
          <a:p>
            <a:r>
              <a:rPr lang="en-US" b="1" dirty="0"/>
              <a:t>3-</a:t>
            </a:r>
            <a:r>
              <a:rPr lang="en-US" b="1" dirty="0">
                <a:solidFill>
                  <a:srgbClr val="66FF33"/>
                </a:solidFill>
              </a:rPr>
              <a:t>The Pentecost</a:t>
            </a:r>
          </a:p>
          <a:p>
            <a:endParaRPr lang="en-US" dirty="0"/>
          </a:p>
        </p:txBody>
      </p:sp>
      <p:sp>
        <p:nvSpPr>
          <p:cNvPr id="9" name="TextBox 8"/>
          <p:cNvSpPr txBox="1"/>
          <p:nvPr/>
        </p:nvSpPr>
        <p:spPr>
          <a:xfrm>
            <a:off x="4800600" y="3581400"/>
            <a:ext cx="4192173" cy="1200329"/>
          </a:xfrm>
          <a:prstGeom prst="rect">
            <a:avLst/>
          </a:prstGeom>
          <a:noFill/>
        </p:spPr>
        <p:txBody>
          <a:bodyPr wrap="none" rtlCol="0">
            <a:spAutoFit/>
          </a:bodyPr>
          <a:lstStyle/>
          <a:p>
            <a:r>
              <a:rPr lang="en-US" dirty="0"/>
              <a:t> 4-</a:t>
            </a:r>
            <a:r>
              <a:rPr lang="en-US" b="1" dirty="0">
                <a:solidFill>
                  <a:srgbClr val="FFC000"/>
                </a:solidFill>
              </a:rPr>
              <a:t>The Memorial Blowing of the Trumpet</a:t>
            </a:r>
          </a:p>
          <a:p>
            <a:r>
              <a:rPr lang="en-US" b="1" dirty="0"/>
              <a:t>5-</a:t>
            </a:r>
            <a:r>
              <a:rPr lang="en-US" b="1" dirty="0">
                <a:solidFill>
                  <a:srgbClr val="FFC000"/>
                </a:solidFill>
              </a:rPr>
              <a:t>The Day of Atonement</a:t>
            </a:r>
          </a:p>
          <a:p>
            <a:r>
              <a:rPr lang="en-US" b="1" dirty="0"/>
              <a:t>6-</a:t>
            </a:r>
            <a:r>
              <a:rPr lang="en-US" b="1" dirty="0">
                <a:solidFill>
                  <a:srgbClr val="FFC000"/>
                </a:solidFill>
              </a:rPr>
              <a:t>The Feast of Tabernacles *</a:t>
            </a:r>
          </a:p>
          <a:p>
            <a:r>
              <a:rPr lang="en-US" b="1" dirty="0"/>
              <a:t>7-</a:t>
            </a:r>
            <a:r>
              <a:rPr lang="en-US" b="1" dirty="0">
                <a:solidFill>
                  <a:srgbClr val="FFC000"/>
                </a:solidFill>
              </a:rPr>
              <a:t>The 8</a:t>
            </a:r>
            <a:r>
              <a:rPr lang="en-US" b="1" baseline="30000" dirty="0">
                <a:solidFill>
                  <a:srgbClr val="FFC000"/>
                </a:solidFill>
              </a:rPr>
              <a:t>th</a:t>
            </a:r>
            <a:r>
              <a:rPr lang="en-US" b="1" dirty="0">
                <a:solidFill>
                  <a:srgbClr val="FFC000"/>
                </a:solidFill>
              </a:rPr>
              <a:t> Day*</a:t>
            </a:r>
          </a:p>
        </p:txBody>
      </p:sp>
      <p:sp>
        <p:nvSpPr>
          <p:cNvPr id="10" name="TextBox 9"/>
          <p:cNvSpPr txBox="1"/>
          <p:nvPr/>
        </p:nvSpPr>
        <p:spPr>
          <a:xfrm>
            <a:off x="90431" y="4800600"/>
            <a:ext cx="8694496" cy="738664"/>
          </a:xfrm>
          <a:prstGeom prst="rect">
            <a:avLst/>
          </a:prstGeom>
          <a:noFill/>
        </p:spPr>
        <p:txBody>
          <a:bodyPr wrap="none" rtlCol="0">
            <a:spAutoFit/>
          </a:bodyPr>
          <a:lstStyle/>
          <a:p>
            <a:r>
              <a:rPr lang="en-US" dirty="0"/>
              <a:t>The </a:t>
            </a:r>
            <a:r>
              <a:rPr lang="en-US" b="1" dirty="0">
                <a:solidFill>
                  <a:srgbClr val="66FF33"/>
                </a:solidFill>
              </a:rPr>
              <a:t>FIRST  THREE FEAST  </a:t>
            </a:r>
            <a:r>
              <a:rPr lang="en-US" dirty="0"/>
              <a:t>fall within </a:t>
            </a:r>
            <a:r>
              <a:rPr lang="en-US" b="1" dirty="0">
                <a:solidFill>
                  <a:srgbClr val="FFFF00"/>
                </a:solidFill>
              </a:rPr>
              <a:t>the first 6 MONTHS  OF THE LORDS PROPHETIC</a:t>
            </a:r>
          </a:p>
          <a:p>
            <a:r>
              <a:rPr lang="en-US" b="1" dirty="0">
                <a:solidFill>
                  <a:srgbClr val="FFFF00"/>
                </a:solidFill>
              </a:rPr>
              <a:t>COUNT</a:t>
            </a:r>
            <a:r>
              <a:rPr lang="en-US" dirty="0">
                <a:solidFill>
                  <a:srgbClr val="FFFF00"/>
                </a:solidFill>
              </a:rPr>
              <a:t> </a:t>
            </a:r>
            <a:r>
              <a:rPr lang="en-US" dirty="0"/>
              <a:t>or within  </a:t>
            </a:r>
            <a:r>
              <a:rPr lang="en-US" sz="2400" b="1" dirty="0">
                <a:solidFill>
                  <a:srgbClr val="FFFF00"/>
                </a:solidFill>
              </a:rPr>
              <a:t>180 days  </a:t>
            </a:r>
            <a:r>
              <a:rPr lang="en-US" b="1" dirty="0">
                <a:solidFill>
                  <a:srgbClr val="FFFF00"/>
                </a:solidFill>
              </a:rPr>
              <a:t>WHICH IS AN HALF  A YEAR TO THE LORD </a:t>
            </a:r>
            <a:r>
              <a:rPr lang="en-US" dirty="0"/>
              <a:t>-</a:t>
            </a:r>
            <a:r>
              <a:rPr lang="en-US" b="1" dirty="0">
                <a:solidFill>
                  <a:srgbClr val="66FF33"/>
                </a:solidFill>
              </a:rPr>
              <a:t>6 x 30 = 180</a:t>
            </a:r>
          </a:p>
        </p:txBody>
      </p:sp>
      <p:sp>
        <p:nvSpPr>
          <p:cNvPr id="11" name="TextBox 10"/>
          <p:cNvSpPr txBox="1"/>
          <p:nvPr/>
        </p:nvSpPr>
        <p:spPr>
          <a:xfrm>
            <a:off x="36507" y="5562600"/>
            <a:ext cx="9107493" cy="769441"/>
          </a:xfrm>
          <a:prstGeom prst="rect">
            <a:avLst/>
          </a:prstGeom>
          <a:noFill/>
        </p:spPr>
        <p:txBody>
          <a:bodyPr wrap="none" rtlCol="0">
            <a:spAutoFit/>
          </a:bodyPr>
          <a:lstStyle/>
          <a:p>
            <a:r>
              <a:rPr lang="en-US" dirty="0"/>
              <a:t>The </a:t>
            </a:r>
            <a:r>
              <a:rPr lang="en-US" b="1" dirty="0">
                <a:solidFill>
                  <a:srgbClr val="FFFF00"/>
                </a:solidFill>
              </a:rPr>
              <a:t>LAST FOUR FEAST </a:t>
            </a:r>
            <a:r>
              <a:rPr lang="en-US" b="1" dirty="0"/>
              <a:t>are in</a:t>
            </a:r>
            <a:r>
              <a:rPr lang="en-US" dirty="0"/>
              <a:t> </a:t>
            </a:r>
            <a:r>
              <a:rPr lang="en-US" b="1" dirty="0"/>
              <a:t> </a:t>
            </a:r>
            <a:r>
              <a:rPr lang="en-US" b="1" dirty="0">
                <a:solidFill>
                  <a:srgbClr val="FFC000"/>
                </a:solidFill>
              </a:rPr>
              <a:t>THE END OF THE YEAR </a:t>
            </a:r>
            <a:r>
              <a:rPr lang="en-US" dirty="0"/>
              <a:t>or  starting on </a:t>
            </a:r>
            <a:r>
              <a:rPr lang="en-US" sz="1600" b="1" dirty="0">
                <a:solidFill>
                  <a:srgbClr val="FFC000"/>
                </a:solidFill>
              </a:rPr>
              <a:t>DAY </a:t>
            </a:r>
            <a:r>
              <a:rPr lang="en-US" sz="2000" b="1" dirty="0">
                <a:solidFill>
                  <a:srgbClr val="FFC000"/>
                </a:solidFill>
              </a:rPr>
              <a:t>181 which is the</a:t>
            </a:r>
          </a:p>
          <a:p>
            <a:r>
              <a:rPr lang="en-US" sz="2000" b="1" dirty="0">
                <a:solidFill>
                  <a:srgbClr val="FFC000"/>
                </a:solidFill>
              </a:rPr>
              <a:t>Start of  the 7</a:t>
            </a:r>
            <a:r>
              <a:rPr lang="en-US" sz="2000" b="1" baseline="30000" dirty="0">
                <a:solidFill>
                  <a:srgbClr val="FFC000"/>
                </a:solidFill>
              </a:rPr>
              <a:t>th</a:t>
            </a:r>
            <a:r>
              <a:rPr lang="en-US" sz="2000" b="1" dirty="0">
                <a:solidFill>
                  <a:srgbClr val="FFC000"/>
                </a:solidFill>
              </a:rPr>
              <a:t> month</a:t>
            </a:r>
            <a:r>
              <a:rPr lang="en-US" sz="2400" dirty="0"/>
              <a:t> </a:t>
            </a:r>
            <a:r>
              <a:rPr lang="en-US" dirty="0"/>
              <a:t>according to </a:t>
            </a:r>
            <a:r>
              <a:rPr lang="en-US" b="1" dirty="0">
                <a:solidFill>
                  <a:srgbClr val="FFFF00"/>
                </a:solidFill>
              </a:rPr>
              <a:t>THE COUNT OF GOD</a:t>
            </a:r>
            <a:endParaRPr lang="en-US" sz="2400" b="1" dirty="0">
              <a:solidFill>
                <a:srgbClr val="FFFF00"/>
              </a:solidFill>
            </a:endParaRPr>
          </a:p>
        </p:txBody>
      </p:sp>
      <p:sp>
        <p:nvSpPr>
          <p:cNvPr id="12" name="TextBox 11"/>
          <p:cNvSpPr txBox="1"/>
          <p:nvPr/>
        </p:nvSpPr>
        <p:spPr>
          <a:xfrm>
            <a:off x="304800" y="6324600"/>
            <a:ext cx="7928196" cy="369332"/>
          </a:xfrm>
          <a:prstGeom prst="rect">
            <a:avLst/>
          </a:prstGeom>
          <a:noFill/>
        </p:spPr>
        <p:txBody>
          <a:bodyPr wrap="none" rtlCol="0">
            <a:spAutoFit/>
          </a:bodyPr>
          <a:lstStyle/>
          <a:p>
            <a:r>
              <a:rPr lang="en-US" dirty="0"/>
              <a:t>..And in the Feast of Ingathering * </a:t>
            </a:r>
            <a:r>
              <a:rPr lang="en-US" b="1" dirty="0">
                <a:solidFill>
                  <a:srgbClr val="FFC000"/>
                </a:solidFill>
              </a:rPr>
              <a:t>WHICH IS IN THE END OF THE YEAR- </a:t>
            </a:r>
            <a:r>
              <a:rPr lang="en-US" dirty="0"/>
              <a:t>Ex 23:16</a:t>
            </a:r>
          </a:p>
        </p:txBody>
      </p:sp>
      <p:sp>
        <p:nvSpPr>
          <p:cNvPr id="16" name="TextBox 15"/>
          <p:cNvSpPr txBox="1"/>
          <p:nvPr/>
        </p:nvSpPr>
        <p:spPr>
          <a:xfrm>
            <a:off x="6324600" y="5943600"/>
            <a:ext cx="2882520" cy="369332"/>
          </a:xfrm>
          <a:prstGeom prst="rect">
            <a:avLst/>
          </a:prstGeom>
          <a:noFill/>
        </p:spPr>
        <p:txBody>
          <a:bodyPr wrap="none" rtlCol="0">
            <a:spAutoFit/>
          </a:bodyPr>
          <a:lstStyle/>
          <a:p>
            <a:r>
              <a:rPr lang="en-US" b="1" dirty="0">
                <a:solidFill>
                  <a:srgbClr val="FFFF00"/>
                </a:solidFill>
              </a:rPr>
              <a:t>Being  180 + 180 = 360 days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 calcmode="lin" valueType="num">
                                      <p:cBhvr additive="base">
                                        <p:cTn id="4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 calcmode="lin" valueType="num">
                                      <p:cBhvr additive="base">
                                        <p:cTn id="5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 calcmode="lin" valueType="num">
                                      <p:cBhvr additive="base">
                                        <p:cTn id="5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0">
                                            <p:txEl>
                                              <p:pRg st="1" end="1"/>
                                            </p:txEl>
                                          </p:spTgt>
                                        </p:tgtEl>
                                        <p:attrNameLst>
                                          <p:attrName>style.visibility</p:attrName>
                                        </p:attrNameLst>
                                      </p:cBhvr>
                                      <p:to>
                                        <p:strVal val="visible"/>
                                      </p:to>
                                    </p:set>
                                    <p:anim calcmode="lin" valueType="num">
                                      <p:cBhvr additive="base">
                                        <p:cTn id="7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nodeType="click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Effect transition="in" filter="fade">
                                      <p:cBhvr>
                                        <p:cTn id="78" dur="1000"/>
                                        <p:tgtEl>
                                          <p:spTgt spid="11">
                                            <p:txEl>
                                              <p:pRg st="0" end="0"/>
                                            </p:txEl>
                                          </p:spTgt>
                                        </p:tgtEl>
                                      </p:cBhvr>
                                    </p:animEffect>
                                    <p:anim calcmode="lin" valueType="num">
                                      <p:cBhvr>
                                        <p:cTn id="7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0"/>
                                  </p:stCondLst>
                                  <p:childTnLst>
                                    <p:set>
                                      <p:cBhvr>
                                        <p:cTn id="83" dur="1" fill="hold">
                                          <p:stCondLst>
                                            <p:cond delay="0"/>
                                          </p:stCondLst>
                                        </p:cTn>
                                        <p:tgtEl>
                                          <p:spTgt spid="11">
                                            <p:txEl>
                                              <p:pRg st="1" end="1"/>
                                            </p:txEl>
                                          </p:spTgt>
                                        </p:tgtEl>
                                        <p:attrNameLst>
                                          <p:attrName>style.visibility</p:attrName>
                                        </p:attrNameLst>
                                      </p:cBhvr>
                                      <p:to>
                                        <p:strVal val="visible"/>
                                      </p:to>
                                    </p:set>
                                    <p:animEffect transition="in" filter="fade">
                                      <p:cBhvr>
                                        <p:cTn id="84" dur="1000"/>
                                        <p:tgtEl>
                                          <p:spTgt spid="11">
                                            <p:txEl>
                                              <p:pRg st="1" end="1"/>
                                            </p:txEl>
                                          </p:spTgt>
                                        </p:tgtEl>
                                      </p:cBhvr>
                                    </p:animEffect>
                                    <p:anim calcmode="lin" valueType="num">
                                      <p:cBhvr>
                                        <p:cTn id="8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nodeType="clickEffect">
                                  <p:stCondLst>
                                    <p:cond delay="0"/>
                                  </p:stCondLst>
                                  <p:childTnLst>
                                    <p:set>
                                      <p:cBhvr>
                                        <p:cTn id="97" dur="1" fill="hold">
                                          <p:stCondLst>
                                            <p:cond delay="0"/>
                                          </p:stCondLst>
                                        </p:cTn>
                                        <p:tgtEl>
                                          <p:spTgt spid="12">
                                            <p:txEl>
                                              <p:pRg st="0" end="0"/>
                                            </p:txEl>
                                          </p:spTgt>
                                        </p:tgtEl>
                                        <p:attrNameLst>
                                          <p:attrName>style.visibility</p:attrName>
                                        </p:attrNameLst>
                                      </p:cBhvr>
                                      <p:to>
                                        <p:strVal val="visible"/>
                                      </p:to>
                                    </p:set>
                                    <p:animEffect transition="in" filter="fade">
                                      <p:cBhvr>
                                        <p:cTn id="98" dur="1000"/>
                                        <p:tgtEl>
                                          <p:spTgt spid="12">
                                            <p:txEl>
                                              <p:pRg st="0" end="0"/>
                                            </p:txEl>
                                          </p:spTgt>
                                        </p:tgtEl>
                                      </p:cBhvr>
                                    </p:animEffect>
                                    <p:anim calcmode="lin" valueType="num">
                                      <p:cBhvr>
                                        <p:cTn id="9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00"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9;p25">
            <a:extLst>
              <a:ext uri="{FF2B5EF4-FFF2-40B4-BE49-F238E27FC236}">
                <a16:creationId xmlns:a16="http://schemas.microsoft.com/office/drawing/2014/main" id="{AADF2818-3A4F-4E89-B79E-1D002185933C}"/>
              </a:ext>
            </a:extLst>
          </p:cNvPr>
          <p:cNvPicPr preferRelativeResize="0"/>
          <p:nvPr/>
        </p:nvPicPr>
        <p:blipFill rotWithShape="1">
          <a:blip r:embed="rId2">
            <a:alphaModFix/>
          </a:blip>
          <a:srcRect l="19093" t="3732" r="20075" b="8209"/>
          <a:stretch/>
        </p:blipFill>
        <p:spPr>
          <a:xfrm>
            <a:off x="533400" y="384048"/>
            <a:ext cx="7924800" cy="6473952"/>
          </a:xfrm>
          <a:prstGeom prst="rect">
            <a:avLst/>
          </a:prstGeom>
          <a:noFill/>
          <a:ln>
            <a:noFill/>
          </a:ln>
        </p:spPr>
      </p:pic>
      <p:sp>
        <p:nvSpPr>
          <p:cNvPr id="2" name="Title 1">
            <a:extLst>
              <a:ext uri="{FF2B5EF4-FFF2-40B4-BE49-F238E27FC236}">
                <a16:creationId xmlns:a16="http://schemas.microsoft.com/office/drawing/2014/main" id="{B0EFDAFB-16E7-43FC-BB19-25EA1C59D4FC}"/>
              </a:ext>
            </a:extLst>
          </p:cNvPr>
          <p:cNvSpPr>
            <a:spLocks noGrp="1"/>
          </p:cNvSpPr>
          <p:nvPr>
            <p:ph type="title"/>
          </p:nvPr>
        </p:nvSpPr>
        <p:spPr>
          <a:xfrm>
            <a:off x="2590800" y="-381000"/>
            <a:ext cx="6043492" cy="1252728"/>
          </a:xfrm>
        </p:spPr>
        <p:txBody>
          <a:bodyPr>
            <a:noAutofit/>
          </a:bodyPr>
          <a:lstStyle/>
          <a:p>
            <a:r>
              <a:rPr lang="en-US" sz="2400" dirty="0">
                <a:solidFill>
                  <a:schemeClr val="tx1"/>
                </a:solidFill>
              </a:rPr>
              <a:t>360 DEGREE CIRCLE= 360 DAYS</a:t>
            </a:r>
          </a:p>
        </p:txBody>
      </p:sp>
    </p:spTree>
    <p:extLst>
      <p:ext uri="{BB962C8B-B14F-4D97-AF65-F5344CB8AC3E}">
        <p14:creationId xmlns:p14="http://schemas.microsoft.com/office/powerpoint/2010/main" val="373719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3A844-A02D-4884-8403-4986E1D7F051}"/>
              </a:ext>
            </a:extLst>
          </p:cNvPr>
          <p:cNvSpPr>
            <a:spLocks noGrp="1"/>
          </p:cNvSpPr>
          <p:nvPr>
            <p:ph idx="1"/>
          </p:nvPr>
        </p:nvSpPr>
        <p:spPr>
          <a:xfrm>
            <a:off x="419100" y="685800"/>
            <a:ext cx="8229600" cy="761999"/>
          </a:xfrm>
        </p:spPr>
        <p:txBody>
          <a:bodyPr>
            <a:normAutofit fontScale="77500" lnSpcReduction="20000"/>
          </a:bodyPr>
          <a:lstStyle/>
          <a:p>
            <a:pPr marL="118872" indent="0" algn="ctr">
              <a:buNone/>
            </a:pPr>
            <a:r>
              <a:rPr lang="en-US" dirty="0"/>
              <a:t>Now let’s see what happens when a Minister sets aside a day and says it is a Feast unto the Lord that he didn’t appoint.</a:t>
            </a:r>
          </a:p>
        </p:txBody>
      </p:sp>
      <p:sp>
        <p:nvSpPr>
          <p:cNvPr id="4" name="Title 1">
            <a:extLst>
              <a:ext uri="{FF2B5EF4-FFF2-40B4-BE49-F238E27FC236}">
                <a16:creationId xmlns:a16="http://schemas.microsoft.com/office/drawing/2014/main" id="{7E6867DC-B951-4F18-8113-EC16E228F957}"/>
              </a:ext>
            </a:extLst>
          </p:cNvPr>
          <p:cNvSpPr txBox="1">
            <a:spLocks/>
          </p:cNvSpPr>
          <p:nvPr/>
        </p:nvSpPr>
        <p:spPr>
          <a:xfrm>
            <a:off x="-244407" y="82452"/>
            <a:ext cx="9601200" cy="761999"/>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200" dirty="0">
                <a:solidFill>
                  <a:srgbClr val="FFC000"/>
                </a:solidFill>
              </a:rPr>
              <a:t>The 30-Day Per Month Prophetic Count of God</a:t>
            </a:r>
          </a:p>
        </p:txBody>
      </p:sp>
      <p:sp>
        <p:nvSpPr>
          <p:cNvPr id="6" name="TextBox 5">
            <a:extLst>
              <a:ext uri="{FF2B5EF4-FFF2-40B4-BE49-F238E27FC236}">
                <a16:creationId xmlns:a16="http://schemas.microsoft.com/office/drawing/2014/main" id="{12F2C063-F3C4-4335-9B17-00DC7EFE8EC8}"/>
              </a:ext>
            </a:extLst>
          </p:cNvPr>
          <p:cNvSpPr txBox="1"/>
          <p:nvPr/>
        </p:nvSpPr>
        <p:spPr>
          <a:xfrm>
            <a:off x="22293" y="1524000"/>
            <a:ext cx="9067800" cy="3477875"/>
          </a:xfrm>
          <a:prstGeom prst="rect">
            <a:avLst/>
          </a:prstGeom>
          <a:noFill/>
        </p:spPr>
        <p:txBody>
          <a:bodyPr wrap="square">
            <a:spAutoFit/>
          </a:bodyPr>
          <a:lstStyle/>
          <a:p>
            <a:pPr algn="l"/>
            <a:r>
              <a:rPr lang="en-US" sz="2000" b="0" i="0" dirty="0">
                <a:effectLst/>
              </a:rPr>
              <a:t>Exodus 32:3-7 </a:t>
            </a:r>
          </a:p>
          <a:p>
            <a:pPr algn="l"/>
            <a:r>
              <a:rPr lang="en-US" sz="2000" b="1" i="0" baseline="30000" dirty="0">
                <a:effectLst/>
              </a:rPr>
              <a:t>3 </a:t>
            </a:r>
            <a:r>
              <a:rPr lang="en-US" sz="2000" b="0" i="0" dirty="0">
                <a:effectLst/>
              </a:rPr>
              <a:t>And all the people brake off the golden earrings which were in their ears, and brought them unto Aaron.</a:t>
            </a:r>
            <a:r>
              <a:rPr lang="en-US" sz="2000" b="1" i="0" baseline="30000" dirty="0">
                <a:effectLst/>
              </a:rPr>
              <a:t>4 </a:t>
            </a:r>
            <a:r>
              <a:rPr lang="en-US" sz="2000" b="0" i="0" dirty="0">
                <a:effectLst/>
              </a:rPr>
              <a:t>And he received them at their hand, and fashioned it with a graving tool, after he had made it a molten calf: and they said, These be thy gods, O Israel, which brought thee up out of the land of Egypt.</a:t>
            </a:r>
            <a:r>
              <a:rPr lang="en-US" sz="2000" b="1" i="0" baseline="30000" dirty="0">
                <a:effectLst/>
              </a:rPr>
              <a:t>5 </a:t>
            </a:r>
            <a:r>
              <a:rPr lang="en-US" sz="2000" b="0" i="0" dirty="0">
                <a:effectLst/>
              </a:rPr>
              <a:t>And when Aaron saw it, he built an altar before it; </a:t>
            </a:r>
            <a:r>
              <a:rPr lang="en-US" sz="2000" b="1" i="0" cap="all" dirty="0">
                <a:solidFill>
                  <a:srgbClr val="FFFF00"/>
                </a:solidFill>
                <a:effectLst/>
              </a:rPr>
              <a:t>and Aaron made proclamation, and said, To morrow is a feast to the Lord.</a:t>
            </a:r>
            <a:r>
              <a:rPr lang="en-US" sz="2000" b="1" i="0" baseline="30000" dirty="0">
                <a:effectLst/>
              </a:rPr>
              <a:t>6 </a:t>
            </a:r>
            <a:r>
              <a:rPr lang="en-US" sz="2000" b="0" i="0" dirty="0">
                <a:effectLst/>
              </a:rPr>
              <a:t>And they rose up early on the morrow, and offered burnt offerings, and brought peace offerings; </a:t>
            </a:r>
            <a:r>
              <a:rPr lang="en-US" sz="2000" b="1" i="0" u="sng" cap="all" dirty="0">
                <a:solidFill>
                  <a:srgbClr val="FF0000"/>
                </a:solidFill>
                <a:effectLst/>
              </a:rPr>
              <a:t>and the people sat down to eat and to drink, and rose up to play</a:t>
            </a:r>
            <a:r>
              <a:rPr lang="en-US" sz="2000" b="0" i="0" dirty="0">
                <a:effectLst/>
              </a:rPr>
              <a:t>.</a:t>
            </a:r>
            <a:r>
              <a:rPr lang="en-US" sz="2000" b="1" i="0" baseline="30000" dirty="0">
                <a:effectLst/>
              </a:rPr>
              <a:t>7 </a:t>
            </a:r>
            <a:r>
              <a:rPr lang="en-US" sz="2000" b="0" i="0" dirty="0">
                <a:effectLst/>
              </a:rPr>
              <a:t>And the </a:t>
            </a:r>
            <a:r>
              <a:rPr lang="en-US" sz="2000" b="0" i="0" cap="small" dirty="0">
                <a:effectLst/>
              </a:rPr>
              <a:t>Lord</a:t>
            </a:r>
            <a:r>
              <a:rPr lang="en-US" sz="2000" b="0" i="0" dirty="0">
                <a:effectLst/>
              </a:rPr>
              <a:t> said unto Moses, Go, get thee down; </a:t>
            </a:r>
            <a:r>
              <a:rPr lang="en-US" sz="2000" b="1" i="0" cap="all" dirty="0">
                <a:solidFill>
                  <a:srgbClr val="FFFF00"/>
                </a:solidFill>
                <a:effectLst/>
              </a:rPr>
              <a:t>for thy people, which thou </a:t>
            </a:r>
            <a:r>
              <a:rPr lang="en-US" sz="2000" b="1" i="0" cap="all" dirty="0" err="1">
                <a:solidFill>
                  <a:srgbClr val="FFFF00"/>
                </a:solidFill>
                <a:effectLst/>
              </a:rPr>
              <a:t>broughtest</a:t>
            </a:r>
            <a:r>
              <a:rPr lang="en-US" sz="2000" b="1" i="0" cap="all" dirty="0">
                <a:solidFill>
                  <a:srgbClr val="FFFF00"/>
                </a:solidFill>
                <a:effectLst/>
              </a:rPr>
              <a:t> out of the land of Egypt, have corrupted themselves</a:t>
            </a:r>
            <a:r>
              <a:rPr lang="en-US" sz="2000" b="0" i="0" dirty="0">
                <a:effectLst/>
              </a:rPr>
              <a:t>:</a:t>
            </a:r>
          </a:p>
        </p:txBody>
      </p:sp>
      <p:sp>
        <p:nvSpPr>
          <p:cNvPr id="8" name="TextBox 7">
            <a:extLst>
              <a:ext uri="{FF2B5EF4-FFF2-40B4-BE49-F238E27FC236}">
                <a16:creationId xmlns:a16="http://schemas.microsoft.com/office/drawing/2014/main" id="{2607AEFA-0095-464A-A78D-E0143225CA5F}"/>
              </a:ext>
            </a:extLst>
          </p:cNvPr>
          <p:cNvSpPr txBox="1"/>
          <p:nvPr/>
        </p:nvSpPr>
        <p:spPr>
          <a:xfrm>
            <a:off x="210312" y="5486400"/>
            <a:ext cx="8915400" cy="1015663"/>
          </a:xfrm>
          <a:prstGeom prst="rect">
            <a:avLst/>
          </a:prstGeom>
          <a:noFill/>
        </p:spPr>
        <p:txBody>
          <a:bodyPr wrap="square">
            <a:spAutoFit/>
          </a:bodyPr>
          <a:lstStyle/>
          <a:p>
            <a:pPr algn="l"/>
            <a:r>
              <a:rPr lang="en-US" sz="2000" b="0" i="0" dirty="0">
                <a:effectLst/>
              </a:rPr>
              <a:t>1 Corinthians 10:7</a:t>
            </a:r>
          </a:p>
          <a:p>
            <a:pPr algn="l"/>
            <a:r>
              <a:rPr lang="en-US" sz="2000" b="1" i="0" baseline="30000" dirty="0">
                <a:effectLst/>
              </a:rPr>
              <a:t>7 </a:t>
            </a:r>
            <a:r>
              <a:rPr lang="en-US" sz="2000" b="0" i="0" dirty="0">
                <a:effectLst/>
              </a:rPr>
              <a:t>Neither be ye idolaters, as were some of them; as it is written</a:t>
            </a:r>
            <a:r>
              <a:rPr lang="en-US" sz="2000" b="1" i="0" cap="all" dirty="0">
                <a:solidFill>
                  <a:srgbClr val="FF0000"/>
                </a:solidFill>
                <a:effectLst/>
              </a:rPr>
              <a:t>, </a:t>
            </a:r>
            <a:r>
              <a:rPr lang="en-US" sz="2000" b="1" i="0" u="sng" cap="all" dirty="0">
                <a:solidFill>
                  <a:srgbClr val="FF0000"/>
                </a:solidFill>
                <a:effectLst/>
              </a:rPr>
              <a:t>The people sat down to eat and drink, and rose up to play.</a:t>
            </a:r>
          </a:p>
        </p:txBody>
      </p:sp>
      <p:sp>
        <p:nvSpPr>
          <p:cNvPr id="9" name="TextBox 8">
            <a:extLst>
              <a:ext uri="{FF2B5EF4-FFF2-40B4-BE49-F238E27FC236}">
                <a16:creationId xmlns:a16="http://schemas.microsoft.com/office/drawing/2014/main" id="{1290D8A9-D009-4F9E-B8C7-4F9E80C9E855}"/>
              </a:ext>
            </a:extLst>
          </p:cNvPr>
          <p:cNvSpPr txBox="1"/>
          <p:nvPr/>
        </p:nvSpPr>
        <p:spPr>
          <a:xfrm>
            <a:off x="838200" y="5065884"/>
            <a:ext cx="8153400" cy="461665"/>
          </a:xfrm>
          <a:prstGeom prst="rect">
            <a:avLst/>
          </a:prstGeom>
          <a:noFill/>
        </p:spPr>
        <p:txBody>
          <a:bodyPr wrap="square" rtlCol="0">
            <a:spAutoFit/>
          </a:bodyPr>
          <a:lstStyle/>
          <a:p>
            <a:r>
              <a:rPr lang="en-US" sz="2400" b="1" dirty="0">
                <a:solidFill>
                  <a:srgbClr val="FFFF00"/>
                </a:solidFill>
              </a:rPr>
              <a:t>Now what does the New Testament also call their action</a:t>
            </a:r>
          </a:p>
        </p:txBody>
      </p:sp>
    </p:spTree>
    <p:extLst>
      <p:ext uri="{BB962C8B-B14F-4D97-AF65-F5344CB8AC3E}">
        <p14:creationId xmlns:p14="http://schemas.microsoft.com/office/powerpoint/2010/main" val="19173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1673352"/>
          </a:xfrm>
        </p:spPr>
        <p:txBody>
          <a:bodyPr>
            <a:normAutofit/>
          </a:bodyPr>
          <a:lstStyle/>
          <a:p>
            <a:pPr algn="ctr"/>
            <a:r>
              <a:rPr lang="en-US" dirty="0">
                <a:solidFill>
                  <a:srgbClr val="FFC000"/>
                </a:solidFill>
              </a:rPr>
              <a:t>BASIC AGREEMENT ABOUT THE SEVENTH MONTH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8077200" cy="1673352"/>
          </a:xfrm>
        </p:spPr>
        <p:txBody>
          <a:bodyPr>
            <a:normAutofit/>
          </a:bodyPr>
          <a:lstStyle/>
          <a:p>
            <a:pPr algn="ctr"/>
            <a:r>
              <a:rPr lang="en-US" sz="4800" dirty="0">
                <a:solidFill>
                  <a:schemeClr val="tx1"/>
                </a:solidFill>
              </a:rPr>
              <a:t> </a:t>
            </a:r>
            <a:r>
              <a:rPr lang="en-US" sz="4800" dirty="0">
                <a:solidFill>
                  <a:srgbClr val="FFC000"/>
                </a:solidFill>
              </a:rPr>
              <a:t>THE CONCLUSION</a:t>
            </a:r>
            <a:br>
              <a:rPr lang="en-US" sz="4800" dirty="0">
                <a:solidFill>
                  <a:srgbClr val="FFC000"/>
                </a:solidFill>
              </a:rPr>
            </a:br>
            <a:r>
              <a:rPr lang="en-US" sz="4800" dirty="0">
                <a:solidFill>
                  <a:srgbClr val="FFC000"/>
                </a:solidFill>
              </a:rPr>
              <a:t>OF THE MATTER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196" y="80479"/>
            <a:ext cx="9640391" cy="761999"/>
          </a:xfrm>
        </p:spPr>
        <p:txBody>
          <a:bodyPr>
            <a:noAutofit/>
          </a:bodyPr>
          <a:lstStyle/>
          <a:p>
            <a:pPr algn="ctr"/>
            <a:r>
              <a:rPr lang="en-US" sz="3600" dirty="0">
                <a:solidFill>
                  <a:srgbClr val="FFC000"/>
                </a:solidFill>
              </a:rPr>
              <a:t>The 30-Day Per Month Prophetic Count of God</a:t>
            </a: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304800" y="685800"/>
            <a:ext cx="8610600" cy="1077218"/>
          </a:xfrm>
          <a:prstGeom prst="rect">
            <a:avLst/>
          </a:prstGeom>
          <a:ln>
            <a:solidFill>
              <a:srgbClr val="FFC000"/>
            </a:solidFill>
          </a:ln>
        </p:spPr>
        <p:txBody>
          <a:bodyPr wrap="square">
            <a:spAutoFit/>
          </a:bodyPr>
          <a:lstStyle/>
          <a:p>
            <a:pPr algn="ctr"/>
            <a:r>
              <a:rPr lang="en-US" sz="2400" b="1" dirty="0">
                <a:solidFill>
                  <a:schemeClr val="tx1"/>
                </a:solidFill>
              </a:rPr>
              <a:t> </a:t>
            </a:r>
            <a:r>
              <a:rPr lang="en-US" sz="2000" b="1" cap="all" dirty="0">
                <a:solidFill>
                  <a:schemeClr val="tx1"/>
                </a:solidFill>
              </a:rPr>
              <a:t>This IS our hope and prayer for ALL THAT SEEK THE TRUTH IN CHRIST JESUS </a:t>
            </a:r>
            <a:r>
              <a:rPr lang="en-US" sz="2000" b="1" cap="all" dirty="0"/>
              <a:t> AND THE  UNITY OF GOD’S PEOPLE</a:t>
            </a:r>
          </a:p>
          <a:p>
            <a:pPr algn="ctr"/>
            <a:r>
              <a:rPr lang="en-US" sz="2000" b="1" cap="all" dirty="0"/>
              <a:t> IN THE KEEPING  OF THE LORD’S HOLY FEAST uncorrupted</a:t>
            </a:r>
            <a:endParaRPr lang="en-US" sz="2000" cap="all" dirty="0">
              <a:solidFill>
                <a:schemeClr val="tx1"/>
              </a:solidFill>
            </a:endParaRPr>
          </a:p>
        </p:txBody>
      </p:sp>
      <p:sp>
        <p:nvSpPr>
          <p:cNvPr id="10" name="TextBox 9"/>
          <p:cNvSpPr txBox="1"/>
          <p:nvPr/>
        </p:nvSpPr>
        <p:spPr>
          <a:xfrm>
            <a:off x="-128233" y="1886129"/>
            <a:ext cx="9486900" cy="923330"/>
          </a:xfrm>
          <a:prstGeom prst="rect">
            <a:avLst/>
          </a:prstGeom>
          <a:noFill/>
        </p:spPr>
        <p:txBody>
          <a:bodyPr wrap="square" rtlCol="0">
            <a:spAutoFit/>
          </a:bodyPr>
          <a:lstStyle/>
          <a:p>
            <a:pPr algn="ctr"/>
            <a:r>
              <a:rPr lang="en-US" b="1" dirty="0">
                <a:solidFill>
                  <a:srgbClr val="FFFF00"/>
                </a:solidFill>
              </a:rPr>
              <a:t>We know prophecy</a:t>
            </a:r>
            <a:r>
              <a:rPr lang="en-US" dirty="0"/>
              <a:t>, but you’ve never been taught </a:t>
            </a:r>
            <a:r>
              <a:rPr lang="en-US" b="1" dirty="0">
                <a:solidFill>
                  <a:srgbClr val="FFC000"/>
                </a:solidFill>
              </a:rPr>
              <a:t>the 30-Day Per Month Prophetic Count of  God </a:t>
            </a:r>
            <a:r>
              <a:rPr lang="en-US" b="1" dirty="0"/>
              <a:t>consider</a:t>
            </a:r>
            <a:r>
              <a:rPr lang="en-US" dirty="0"/>
              <a:t> what</a:t>
            </a:r>
            <a:r>
              <a:rPr lang="en-US" b="1" dirty="0"/>
              <a:t> we’ve read  together out the </a:t>
            </a:r>
            <a:r>
              <a:rPr lang="en-US" b="1" dirty="0">
                <a:solidFill>
                  <a:srgbClr val="FFFF00"/>
                </a:solidFill>
              </a:rPr>
              <a:t>Holy Bible </a:t>
            </a:r>
            <a:r>
              <a:rPr lang="en-US" b="1" dirty="0"/>
              <a:t>from the </a:t>
            </a:r>
            <a:r>
              <a:rPr lang="en-US" b="1" dirty="0">
                <a:solidFill>
                  <a:srgbClr val="FFFF00"/>
                </a:solidFill>
              </a:rPr>
              <a:t>LAW</a:t>
            </a:r>
            <a:r>
              <a:rPr lang="en-US" b="1" dirty="0">
                <a:solidFill>
                  <a:srgbClr val="FFC000"/>
                </a:solidFill>
              </a:rPr>
              <a:t> </a:t>
            </a:r>
            <a:r>
              <a:rPr lang="en-US" b="1" dirty="0"/>
              <a:t>to the </a:t>
            </a:r>
            <a:r>
              <a:rPr lang="en-US" b="1" dirty="0">
                <a:solidFill>
                  <a:srgbClr val="FFFF00"/>
                </a:solidFill>
              </a:rPr>
              <a:t>T</a:t>
            </a:r>
            <a:r>
              <a:rPr lang="en-US" b="1" cap="all" dirty="0">
                <a:solidFill>
                  <a:srgbClr val="FFFF00"/>
                </a:solidFill>
              </a:rPr>
              <a:t>estimony</a:t>
            </a:r>
            <a:r>
              <a:rPr lang="en-US" b="1" cap="all" dirty="0">
                <a:solidFill>
                  <a:srgbClr val="FFC000"/>
                </a:solidFill>
              </a:rPr>
              <a:t>,</a:t>
            </a:r>
          </a:p>
          <a:p>
            <a:pPr algn="ctr"/>
            <a:r>
              <a:rPr lang="en-US" dirty="0"/>
              <a:t>Consider that all </a:t>
            </a:r>
            <a:r>
              <a:rPr lang="en-US" b="1" cap="all" dirty="0">
                <a:solidFill>
                  <a:srgbClr val="FFFF00"/>
                </a:solidFill>
              </a:rPr>
              <a:t>the SET </a:t>
            </a:r>
            <a:r>
              <a:rPr lang="en-US" b="1" dirty="0">
                <a:solidFill>
                  <a:srgbClr val="FFFF00"/>
                </a:solidFill>
              </a:rPr>
              <a:t>FEAST OF  THE LORD </a:t>
            </a:r>
            <a:r>
              <a:rPr lang="en-US" dirty="0"/>
              <a:t>have a</a:t>
            </a:r>
            <a:r>
              <a:rPr lang="en-US" dirty="0">
                <a:solidFill>
                  <a:srgbClr val="FFC000"/>
                </a:solidFill>
              </a:rPr>
              <a:t> </a:t>
            </a:r>
            <a:r>
              <a:rPr lang="en-US" b="1" cap="all" dirty="0">
                <a:solidFill>
                  <a:srgbClr val="FFFF00"/>
                </a:solidFill>
              </a:rPr>
              <a:t>prophecy linked </a:t>
            </a:r>
            <a:r>
              <a:rPr lang="en-US" dirty="0"/>
              <a:t>to them</a:t>
            </a:r>
            <a:r>
              <a:rPr lang="en-US" dirty="0">
                <a:solidFill>
                  <a:srgbClr val="FFC000"/>
                </a:solidFill>
              </a:rPr>
              <a:t>. </a:t>
            </a:r>
          </a:p>
        </p:txBody>
      </p:sp>
      <p:sp>
        <p:nvSpPr>
          <p:cNvPr id="14" name="TextBox 13"/>
          <p:cNvSpPr txBox="1"/>
          <p:nvPr/>
        </p:nvSpPr>
        <p:spPr>
          <a:xfrm>
            <a:off x="114300" y="2794219"/>
            <a:ext cx="8991600" cy="2893100"/>
          </a:xfrm>
          <a:prstGeom prst="rect">
            <a:avLst/>
          </a:prstGeom>
          <a:noFill/>
        </p:spPr>
        <p:txBody>
          <a:bodyPr wrap="square" rtlCol="0">
            <a:spAutoFit/>
          </a:bodyPr>
          <a:lstStyle/>
          <a:p>
            <a:pPr algn="ctr"/>
            <a:r>
              <a:rPr lang="en-US" dirty="0"/>
              <a:t>Let no man therefore judge you in meat or drink, or in respect of an holyday, or of the new moon, or of the Sabbath days: </a:t>
            </a:r>
            <a:r>
              <a:rPr lang="en-US" b="1" dirty="0">
                <a:solidFill>
                  <a:srgbClr val="FFFF00"/>
                </a:solidFill>
              </a:rPr>
              <a:t>WHICH ARE A SHADOW OF  THINGS  TO COME</a:t>
            </a:r>
            <a:r>
              <a:rPr lang="en-US" dirty="0"/>
              <a:t>; but the body [ meaning the church] is of Christ (Col 2::16-17)</a:t>
            </a:r>
          </a:p>
          <a:p>
            <a:pPr algn="ctr"/>
            <a:r>
              <a:rPr lang="en-US" b="1" dirty="0">
                <a:solidFill>
                  <a:srgbClr val="FFFF00"/>
                </a:solidFill>
              </a:rPr>
              <a:t>DO WE BELIEVE  GOD’S PROPHESIES</a:t>
            </a:r>
          </a:p>
          <a:p>
            <a:pPr algn="ctr"/>
            <a:r>
              <a:rPr lang="en-US" dirty="0"/>
              <a:t>Do the Math, Do the Math, Do the Math</a:t>
            </a:r>
          </a:p>
          <a:p>
            <a:pPr algn="ctr"/>
            <a:r>
              <a:rPr lang="en-US" b="1" dirty="0">
                <a:solidFill>
                  <a:srgbClr val="FFFF00"/>
                </a:solidFill>
              </a:rPr>
              <a:t>BECAUSE THE NUMBERS DON’T LIE!  AND  NEITHER  DOES  HIS PROPHECY</a:t>
            </a:r>
          </a:p>
          <a:p>
            <a:r>
              <a:rPr lang="en-US" dirty="0"/>
              <a:t>The un-appointed  </a:t>
            </a:r>
            <a:r>
              <a:rPr lang="en-US" b="1" cap="all" dirty="0" err="1">
                <a:solidFill>
                  <a:srgbClr val="FF0000"/>
                </a:solidFill>
              </a:rPr>
              <a:t>Ethanim</a:t>
            </a:r>
            <a:r>
              <a:rPr lang="en-US" b="1" dirty="0">
                <a:solidFill>
                  <a:srgbClr val="FF0000"/>
                </a:solidFill>
              </a:rPr>
              <a:t>  NEW MOON  </a:t>
            </a:r>
            <a:r>
              <a:rPr lang="en-US" dirty="0"/>
              <a:t>is  178 days from the Appointed Moon ABIB</a:t>
            </a:r>
          </a:p>
          <a:p>
            <a:r>
              <a:rPr lang="en-US" dirty="0"/>
              <a:t>                   That Doctrine teaches the </a:t>
            </a:r>
            <a:r>
              <a:rPr lang="en-US" b="1" dirty="0">
                <a:solidFill>
                  <a:srgbClr val="FF0000"/>
                </a:solidFill>
              </a:rPr>
              <a:t>Feast according to the NEW MOONS</a:t>
            </a:r>
          </a:p>
          <a:p>
            <a:r>
              <a:rPr lang="en-US" dirty="0"/>
              <a:t>                                                       </a:t>
            </a:r>
            <a:r>
              <a:rPr lang="en-US" b="1" dirty="0">
                <a:solidFill>
                  <a:srgbClr val="FF0000"/>
                </a:solidFill>
              </a:rPr>
              <a:t>THE LORD HATES THAT </a:t>
            </a:r>
            <a:r>
              <a:rPr lang="en-US" b="1" dirty="0"/>
              <a:t>(</a:t>
            </a:r>
            <a:r>
              <a:rPr lang="en-US" sz="2000" dirty="0"/>
              <a:t>Isa 1: 12-14)</a:t>
            </a:r>
            <a:endParaRPr lang="en-US" dirty="0"/>
          </a:p>
          <a:p>
            <a:endParaRPr lang="en-US" dirty="0"/>
          </a:p>
        </p:txBody>
      </p:sp>
      <p:sp>
        <p:nvSpPr>
          <p:cNvPr id="15" name="TextBox 14"/>
          <p:cNvSpPr txBox="1"/>
          <p:nvPr/>
        </p:nvSpPr>
        <p:spPr>
          <a:xfrm>
            <a:off x="1524000" y="5410200"/>
            <a:ext cx="6157455" cy="1200329"/>
          </a:xfrm>
          <a:prstGeom prst="rect">
            <a:avLst/>
          </a:prstGeom>
          <a:noFill/>
        </p:spPr>
        <p:txBody>
          <a:bodyPr wrap="none" rtlCol="0">
            <a:spAutoFit/>
          </a:bodyPr>
          <a:lstStyle/>
          <a:p>
            <a:pPr algn="ctr"/>
            <a:r>
              <a:rPr lang="en-US" dirty="0"/>
              <a:t>   </a:t>
            </a:r>
            <a:r>
              <a:rPr lang="en-US" sz="2400" b="1" dirty="0"/>
              <a:t>Let us hear the conclusion of the matter</a:t>
            </a:r>
          </a:p>
          <a:p>
            <a:pPr algn="ctr"/>
            <a:r>
              <a:rPr lang="en-US" sz="2400" b="1" dirty="0"/>
              <a:t>FEAR GOD and KEEP HIS COMMANDMENTS</a:t>
            </a:r>
          </a:p>
          <a:p>
            <a:pPr algn="ctr"/>
            <a:r>
              <a:rPr lang="en-US" sz="2400" dirty="0"/>
              <a:t>For this is the </a:t>
            </a:r>
            <a:r>
              <a:rPr lang="en-US" sz="2400" b="1" dirty="0"/>
              <a:t>WHOLE DUTY OF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 calcmode="lin" valueType="num">
                                      <p:cBhvr additive="base">
                                        <p:cTn id="3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 calcmode="lin" valueType="num">
                                      <p:cBhvr additive="base">
                                        <p:cTn id="4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xEl>
                                              <p:pRg st="5" end="5"/>
                                            </p:txEl>
                                          </p:spTgt>
                                        </p:tgtEl>
                                        <p:attrNameLst>
                                          <p:attrName>style.visibility</p:attrName>
                                        </p:attrNameLst>
                                      </p:cBhvr>
                                      <p:to>
                                        <p:strVal val="visible"/>
                                      </p:to>
                                    </p:set>
                                    <p:anim calcmode="lin" valueType="num">
                                      <p:cBhvr additive="base">
                                        <p:cTn id="4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additive="base">
                                        <p:cTn id="4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90790"/>
            <a:ext cx="7772400" cy="761999"/>
          </a:xfrm>
        </p:spPr>
        <p:txBody>
          <a:bodyPr>
            <a:noAutofit/>
          </a:bodyPr>
          <a:lstStyle/>
          <a:p>
            <a:pPr algn="ctr"/>
            <a:r>
              <a:rPr lang="en-US" sz="4400" dirty="0">
                <a:ln w="5000" cmpd="sng">
                  <a:noFill/>
                  <a:prstDash val="solid"/>
                </a:ln>
                <a:solidFill>
                  <a:srgbClr val="FFCC00"/>
                </a:solidFill>
              </a:rPr>
              <a:t>The Summary Event Chart of The Set Feast</a:t>
            </a:r>
            <a:r>
              <a:rPr lang="en-US" sz="3200" dirty="0">
                <a:ln w="5000" cmpd="sng">
                  <a:noFill/>
                  <a:prstDash val="solid"/>
                </a:ln>
                <a:solidFill>
                  <a:srgbClr val="FFCC00"/>
                </a:solidFill>
              </a:rPr>
              <a:t> of  The LORD </a:t>
            </a:r>
            <a:br>
              <a:rPr lang="en-US" sz="3200" dirty="0">
                <a:ln w="5000" cmpd="sng">
                  <a:noFill/>
                  <a:prstDash val="solid"/>
                </a:ln>
                <a:solidFill>
                  <a:srgbClr val="FFCC00"/>
                </a:solidFill>
              </a:rPr>
            </a:br>
            <a:r>
              <a:rPr lang="en-US" sz="3200" dirty="0">
                <a:ln w="5000" cmpd="sng">
                  <a:noFill/>
                  <a:prstDash val="solid"/>
                </a:ln>
                <a:solidFill>
                  <a:srgbClr val="FFCC00"/>
                </a:solidFill>
              </a:rPr>
              <a:t>Leviticus 23</a:t>
            </a:r>
            <a:r>
              <a:rPr lang="en-US" sz="3200" baseline="30000" dirty="0">
                <a:ln w="5000" cmpd="sng">
                  <a:noFill/>
                  <a:prstDash val="solid"/>
                </a:ln>
                <a:solidFill>
                  <a:srgbClr val="FFCC00"/>
                </a:solidFill>
              </a:rPr>
              <a:t>rd</a:t>
            </a:r>
            <a:r>
              <a:rPr lang="en-US" sz="3200" dirty="0">
                <a:ln w="5000" cmpd="sng">
                  <a:noFill/>
                  <a:prstDash val="solid"/>
                </a:ln>
                <a:solidFill>
                  <a:srgbClr val="FFCC00"/>
                </a:solidFill>
              </a:rPr>
              <a:t> Chapter</a:t>
            </a:r>
            <a:br>
              <a:rPr lang="en-US" sz="6000" dirty="0">
                <a:ln w="5000" cmpd="sng">
                  <a:noFill/>
                  <a:prstDash val="solid"/>
                </a:ln>
                <a:solidFill>
                  <a:srgbClr val="FFCC00"/>
                </a:solidFill>
              </a:rPr>
            </a:br>
            <a:endParaRPr lang="en-US" sz="6000" dirty="0">
              <a:ln w="5000" cmpd="sng">
                <a:noFill/>
                <a:prstDash val="solid"/>
              </a:ln>
              <a:solidFill>
                <a:srgbClr val="FFCC00"/>
              </a:solidFill>
            </a:endParaRPr>
          </a:p>
        </p:txBody>
      </p:sp>
      <p:sp>
        <p:nvSpPr>
          <p:cNvPr id="8" name="Subtitle 7"/>
          <p:cNvSpPr>
            <a:spLocks noGrp="1"/>
          </p:cNvSpPr>
          <p:nvPr>
            <p:ph type="subTitle" idx="1"/>
          </p:nvPr>
        </p:nvSpPr>
        <p:spPr>
          <a:xfrm>
            <a:off x="609600" y="685800"/>
            <a:ext cx="8077200" cy="3124200"/>
          </a:xfrm>
        </p:spPr>
        <p:txBody>
          <a:bodyPr anchor="ctr">
            <a:normAutofit/>
          </a:bodyPr>
          <a:lstStyle/>
          <a:p>
            <a:pPr algn="ctr"/>
            <a:r>
              <a:rPr lang="en-US" sz="4800" dirty="0">
                <a:latin typeface="Bodoni MT Black" pitchFamily="18" charset="0"/>
              </a:rPr>
              <a:t>The Bible Christians</a:t>
            </a:r>
          </a:p>
          <a:p>
            <a:pPr algn="ctr"/>
            <a:r>
              <a:rPr lang="en-US" sz="4800" dirty="0">
                <a:latin typeface="Bodoni MT Black" pitchFamily="18" charset="0"/>
              </a:rPr>
              <a:t> of God</a:t>
            </a:r>
          </a:p>
          <a:p>
            <a:pPr algn="ctr"/>
            <a:r>
              <a:rPr lang="en-US" sz="4800" dirty="0">
                <a:latin typeface="Bodoni MT Black" pitchFamily="18" charset="0"/>
              </a:rPr>
              <a:t> Bible Study Class</a:t>
            </a:r>
          </a:p>
          <a:p>
            <a:pPr algn="ctr"/>
            <a:r>
              <a:rPr lang="en-US" sz="3600" dirty="0">
                <a:latin typeface="Bodoni MT Black" pitchFamily="18" charset="0"/>
              </a:rPr>
              <a:t>Presents</a:t>
            </a:r>
          </a:p>
        </p:txBody>
      </p:sp>
      <p:cxnSp>
        <p:nvCxnSpPr>
          <p:cNvPr id="5" name="Straight Connector 4"/>
          <p:cNvCxnSpPr/>
          <p:nvPr/>
        </p:nvCxnSpPr>
        <p:spPr>
          <a:xfrm>
            <a:off x="762000" y="914400"/>
            <a:ext cx="79248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347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B3A1BFBC-9736-48E0-9665-25A7B54B4BFA}"/>
              </a:ext>
            </a:extLst>
          </p:cNvPr>
          <p:cNvSpPr/>
          <p:nvPr/>
        </p:nvSpPr>
        <p:spPr>
          <a:xfrm>
            <a:off x="152400" y="609600"/>
            <a:ext cx="8839200" cy="1066800"/>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00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A97BEA9A-E646-4B44-BC9F-0085D6E55CD2}"/>
              </a:ext>
            </a:extLst>
          </p:cNvPr>
          <p:cNvSpPr/>
          <p:nvPr/>
        </p:nvSpPr>
        <p:spPr>
          <a:xfrm>
            <a:off x="0" y="1904999"/>
            <a:ext cx="8839200" cy="533401"/>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11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6A33FC4A-0C6E-4343-BE8B-59B4DBDF6DDD}"/>
              </a:ext>
            </a:extLst>
          </p:cNvPr>
          <p:cNvSpPr/>
          <p:nvPr/>
        </p:nvSpPr>
        <p:spPr>
          <a:xfrm>
            <a:off x="0" y="2362200"/>
            <a:ext cx="8839200" cy="533401"/>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833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B8F7378F-FFA7-45EC-A207-51C05FC25AA4}"/>
              </a:ext>
            </a:extLst>
          </p:cNvPr>
          <p:cNvSpPr/>
          <p:nvPr/>
        </p:nvSpPr>
        <p:spPr>
          <a:xfrm>
            <a:off x="58455" y="2971800"/>
            <a:ext cx="8839200" cy="533401"/>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815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25E5BCF6-2A97-4547-BB0F-8F3358CF342B}"/>
              </a:ext>
            </a:extLst>
          </p:cNvPr>
          <p:cNvSpPr/>
          <p:nvPr/>
        </p:nvSpPr>
        <p:spPr>
          <a:xfrm>
            <a:off x="152400" y="3557155"/>
            <a:ext cx="8839200" cy="533401"/>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757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7B6DA613-CB23-4D1C-B638-91D63954A747}"/>
              </a:ext>
            </a:extLst>
          </p:cNvPr>
          <p:cNvSpPr/>
          <p:nvPr/>
        </p:nvSpPr>
        <p:spPr>
          <a:xfrm>
            <a:off x="0" y="4191000"/>
            <a:ext cx="8839200" cy="685800"/>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874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2A8FF228-093F-4CEC-8A3E-8AB96F2746A8}"/>
              </a:ext>
            </a:extLst>
          </p:cNvPr>
          <p:cNvSpPr/>
          <p:nvPr/>
        </p:nvSpPr>
        <p:spPr>
          <a:xfrm>
            <a:off x="8324" y="4876800"/>
            <a:ext cx="8839200" cy="609600"/>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02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a:ln w="5000" cmpd="sng">
                  <a:solidFill>
                    <a:srgbClr val="FFCC00"/>
                  </a:solidFill>
                  <a:prstDash val="solid"/>
                </a:ln>
                <a:solidFill>
                  <a:srgbClr val="FFCC00"/>
                </a:solidFill>
                <a:latin typeface="Arial Black" panose="020B0A04020102020204" pitchFamily="34" charset="0"/>
              </a:rPr>
              <a:t>The 30-Day </a:t>
            </a:r>
            <a:r>
              <a:rPr lang="en-US" sz="3200" dirty="0">
                <a:ln w="5000" cmpd="sng">
                  <a:solidFill>
                    <a:srgbClr val="FFCC00"/>
                  </a:solidFill>
                  <a:prstDash val="solid"/>
                </a:ln>
                <a:solidFill>
                  <a:srgbClr val="FFCC00"/>
                </a:solidFill>
              </a:rPr>
              <a:t>Per Month Prophetic Count of God</a:t>
            </a:r>
          </a:p>
        </p:txBody>
      </p:sp>
      <p:sp>
        <p:nvSpPr>
          <p:cNvPr id="3" name="Subtitle 2"/>
          <p:cNvSpPr>
            <a:spLocks noGrp="1"/>
          </p:cNvSpPr>
          <p:nvPr>
            <p:ph type="subTitle" idx="4294967295"/>
          </p:nvPr>
        </p:nvSpPr>
        <p:spPr>
          <a:xfrm>
            <a:off x="0" y="2133600"/>
            <a:ext cx="7620000" cy="3733800"/>
          </a:xfrm>
          <a:solidFill>
            <a:schemeClr val="tx2">
              <a:lumMod val="25000"/>
            </a:schemeClr>
          </a:solidFill>
          <a:ln w="76200" cmpd="dbl"/>
        </p:spPr>
        <p:style>
          <a:lnRef idx="2">
            <a:schemeClr val="dk1"/>
          </a:lnRef>
          <a:fillRef idx="1">
            <a:schemeClr val="lt1"/>
          </a:fillRef>
          <a:effectRef idx="0">
            <a:schemeClr val="dk1"/>
          </a:effectRef>
          <a:fontRef idx="minor">
            <a:schemeClr val="dk1"/>
          </a:fontRef>
        </p:style>
        <p:txBody>
          <a:bodyPr anchor="ctr" anchorCtr="1">
            <a:normAutofit fontScale="85000" lnSpcReduction="20000"/>
          </a:bodyPr>
          <a:lstStyle/>
          <a:p>
            <a:pPr>
              <a:buFont typeface="Arial" pitchFamily="34" charset="0"/>
              <a:buChar char="•"/>
            </a:pPr>
            <a:endParaRPr lang="en-US" sz="2000" dirty="0">
              <a:solidFill>
                <a:schemeClr val="tx1"/>
              </a:solidFill>
            </a:endParaRPr>
          </a:p>
          <a:p>
            <a:pPr algn="ctr">
              <a:buFont typeface="Arial" pitchFamily="34" charset="0"/>
              <a:buChar char="•"/>
            </a:pPr>
            <a:r>
              <a:rPr lang="en-US" sz="2000" dirty="0">
                <a:solidFill>
                  <a:schemeClr val="tx1"/>
                </a:solidFill>
              </a:rPr>
              <a:t>Everyone that is left of all the nations of the earth  will be keeping the </a:t>
            </a:r>
            <a:r>
              <a:rPr lang="en-US" sz="2000" b="1" dirty="0">
                <a:solidFill>
                  <a:srgbClr val="FFFF00"/>
                </a:solidFill>
              </a:rPr>
              <a:t>Feast of Tabernacles </a:t>
            </a:r>
            <a:r>
              <a:rPr lang="en-US" sz="2000" dirty="0">
                <a:solidFill>
                  <a:schemeClr val="tx1"/>
                </a:solidFill>
              </a:rPr>
              <a:t>on the earth </a:t>
            </a:r>
            <a:r>
              <a:rPr lang="en-US" sz="2000" b="1" dirty="0">
                <a:solidFill>
                  <a:srgbClr val="FFFF00"/>
                </a:solidFill>
              </a:rPr>
              <a:t>with the LORD in Jerusalem on the 15</a:t>
            </a:r>
            <a:r>
              <a:rPr lang="en-US" sz="2000" b="1" baseline="30000" dirty="0">
                <a:solidFill>
                  <a:srgbClr val="FFFF00"/>
                </a:solidFill>
              </a:rPr>
              <a:t>th</a:t>
            </a:r>
            <a:r>
              <a:rPr lang="en-US" sz="2000" b="1" dirty="0">
                <a:solidFill>
                  <a:srgbClr val="FFFF00"/>
                </a:solidFill>
              </a:rPr>
              <a:t> day of the 7</a:t>
            </a:r>
            <a:r>
              <a:rPr lang="en-US" sz="2000" b="1" baseline="30000" dirty="0">
                <a:solidFill>
                  <a:srgbClr val="FFFF00"/>
                </a:solidFill>
              </a:rPr>
              <a:t>th</a:t>
            </a:r>
            <a:r>
              <a:rPr lang="en-US" sz="2000" b="1" dirty="0">
                <a:solidFill>
                  <a:srgbClr val="FFFF00"/>
                </a:solidFill>
              </a:rPr>
              <a:t> Month </a:t>
            </a:r>
          </a:p>
          <a:p>
            <a:pPr algn="ctr"/>
            <a:r>
              <a:rPr lang="en-US" sz="2000" dirty="0">
                <a:solidFill>
                  <a:schemeClr val="tx1"/>
                </a:solidFill>
              </a:rPr>
              <a:t>( Zech 14:16-18; Lev 23:33-34)</a:t>
            </a:r>
          </a:p>
          <a:p>
            <a:pPr algn="ctr"/>
            <a:endParaRPr lang="en-US" sz="2000" dirty="0">
              <a:solidFill>
                <a:schemeClr val="tx1"/>
              </a:solidFill>
            </a:endParaRPr>
          </a:p>
          <a:p>
            <a:pPr algn="ctr">
              <a:buFont typeface="Arial" pitchFamily="34" charset="0"/>
              <a:buChar char="•"/>
            </a:pPr>
            <a:r>
              <a:rPr lang="en-US" sz="2000" b="1" dirty="0">
                <a:solidFill>
                  <a:srgbClr val="FFFF00"/>
                </a:solidFill>
              </a:rPr>
              <a:t>5 days before that on the 10</a:t>
            </a:r>
            <a:r>
              <a:rPr lang="en-US" sz="2000" b="1" baseline="30000" dirty="0">
                <a:solidFill>
                  <a:srgbClr val="FFFF00"/>
                </a:solidFill>
              </a:rPr>
              <a:t>th</a:t>
            </a:r>
            <a:r>
              <a:rPr lang="en-US" sz="2000" b="1" dirty="0">
                <a:solidFill>
                  <a:srgbClr val="FFFF00"/>
                </a:solidFill>
              </a:rPr>
              <a:t> Day of the 7</a:t>
            </a:r>
            <a:r>
              <a:rPr lang="en-US" sz="2000" b="1" baseline="30000" dirty="0">
                <a:solidFill>
                  <a:srgbClr val="FFFF00"/>
                </a:solidFill>
              </a:rPr>
              <a:t>th</a:t>
            </a:r>
            <a:r>
              <a:rPr lang="en-US" sz="2000" b="1" dirty="0">
                <a:solidFill>
                  <a:srgbClr val="FFFF00"/>
                </a:solidFill>
              </a:rPr>
              <a:t> month </a:t>
            </a:r>
            <a:r>
              <a:rPr lang="en-US" sz="2000" dirty="0">
                <a:solidFill>
                  <a:schemeClr val="tx1"/>
                </a:solidFill>
              </a:rPr>
              <a:t>was </a:t>
            </a:r>
            <a:r>
              <a:rPr lang="en-US" sz="2000" b="1" dirty="0">
                <a:solidFill>
                  <a:srgbClr val="FFFF00"/>
                </a:solidFill>
              </a:rPr>
              <a:t>the Day of Atonement</a:t>
            </a:r>
            <a:r>
              <a:rPr lang="en-US" sz="2000" dirty="0">
                <a:solidFill>
                  <a:schemeClr val="tx1"/>
                </a:solidFill>
              </a:rPr>
              <a:t>, the day of affliction and reconciliation of the true nation of Israel and a Jubilee in our land and the confessions of the Gentiles.</a:t>
            </a:r>
          </a:p>
          <a:p>
            <a:pPr algn="ctr"/>
            <a:r>
              <a:rPr lang="en-US" sz="2000" dirty="0">
                <a:solidFill>
                  <a:schemeClr val="tx1"/>
                </a:solidFill>
              </a:rPr>
              <a:t>(Zech 14:1-3,12-15, 9:14; Lev 23:26-30,25:9, </a:t>
            </a:r>
            <a:r>
              <a:rPr lang="en-US" sz="2000" dirty="0" err="1">
                <a:solidFill>
                  <a:schemeClr val="tx1"/>
                </a:solidFill>
              </a:rPr>
              <a:t>Jer</a:t>
            </a:r>
            <a:r>
              <a:rPr lang="en-US" sz="2000" dirty="0">
                <a:solidFill>
                  <a:schemeClr val="tx1"/>
                </a:solidFill>
              </a:rPr>
              <a:t> 16:19)</a:t>
            </a:r>
          </a:p>
          <a:p>
            <a:pPr algn="ctr"/>
            <a:endParaRPr lang="en-US" sz="2000" dirty="0">
              <a:solidFill>
                <a:schemeClr val="tx1"/>
              </a:solidFill>
            </a:endParaRPr>
          </a:p>
          <a:p>
            <a:pPr algn="ctr">
              <a:buFont typeface="Arial" pitchFamily="34" charset="0"/>
              <a:buChar char="•"/>
            </a:pPr>
            <a:r>
              <a:rPr lang="en-US" sz="2000" b="1" dirty="0">
                <a:solidFill>
                  <a:srgbClr val="FFFF00"/>
                </a:solidFill>
              </a:rPr>
              <a:t>  10 days before that</a:t>
            </a:r>
            <a:r>
              <a:rPr lang="en-US" sz="2000" dirty="0">
                <a:solidFill>
                  <a:srgbClr val="FFFF00"/>
                </a:solidFill>
              </a:rPr>
              <a:t> </a:t>
            </a:r>
            <a:r>
              <a:rPr lang="en-US" sz="2000" b="1" dirty="0">
                <a:solidFill>
                  <a:srgbClr val="FFFF00"/>
                </a:solidFill>
              </a:rPr>
              <a:t>on the 1</a:t>
            </a:r>
            <a:r>
              <a:rPr lang="en-US" sz="2000" b="1" baseline="30000" dirty="0">
                <a:solidFill>
                  <a:srgbClr val="FFFF00"/>
                </a:solidFill>
              </a:rPr>
              <a:t>st</a:t>
            </a:r>
            <a:r>
              <a:rPr lang="en-US" sz="2000" b="1" dirty="0">
                <a:solidFill>
                  <a:srgbClr val="FFFF00"/>
                </a:solidFill>
              </a:rPr>
              <a:t> Day of the 7</a:t>
            </a:r>
            <a:r>
              <a:rPr lang="en-US" sz="2000" b="1" baseline="30000" dirty="0">
                <a:solidFill>
                  <a:srgbClr val="FFFF00"/>
                </a:solidFill>
              </a:rPr>
              <a:t>th</a:t>
            </a:r>
            <a:r>
              <a:rPr lang="en-US" sz="2000" b="1" dirty="0">
                <a:solidFill>
                  <a:srgbClr val="FFFF00"/>
                </a:solidFill>
              </a:rPr>
              <a:t> Month is the memorial Blowing of the Trumpet </a:t>
            </a:r>
            <a:r>
              <a:rPr lang="en-US" sz="2000" dirty="0">
                <a:solidFill>
                  <a:schemeClr val="tx1"/>
                </a:solidFill>
              </a:rPr>
              <a:t>Jesus will have</a:t>
            </a:r>
            <a:r>
              <a:rPr lang="en-US" dirty="0">
                <a:solidFill>
                  <a:schemeClr val="tx1"/>
                </a:solidFill>
              </a:rPr>
              <a:t> </a:t>
            </a:r>
            <a:r>
              <a:rPr lang="en-US" sz="2100" dirty="0">
                <a:solidFill>
                  <a:schemeClr val="tx1"/>
                </a:solidFill>
              </a:rPr>
              <a:t>a holy meeting with his saints in the air to bring them to the mount Olivet</a:t>
            </a:r>
            <a:r>
              <a:rPr lang="en-US" sz="2000" dirty="0">
                <a:solidFill>
                  <a:schemeClr val="tx1"/>
                </a:solidFill>
              </a:rPr>
              <a:t>, by  the 7</a:t>
            </a:r>
            <a:r>
              <a:rPr lang="en-US" sz="2000" baseline="30000" dirty="0">
                <a:solidFill>
                  <a:schemeClr val="tx1"/>
                </a:solidFill>
              </a:rPr>
              <a:t>th</a:t>
            </a:r>
            <a:r>
              <a:rPr lang="en-US" sz="2000" dirty="0">
                <a:solidFill>
                  <a:schemeClr val="tx1"/>
                </a:solidFill>
              </a:rPr>
              <a:t>  trumpet  thus bringing the 1</a:t>
            </a:r>
            <a:r>
              <a:rPr lang="en-US" sz="2000" baseline="30000" dirty="0">
                <a:solidFill>
                  <a:schemeClr val="tx1"/>
                </a:solidFill>
              </a:rPr>
              <a:t>st</a:t>
            </a:r>
            <a:r>
              <a:rPr lang="en-US" sz="2000" dirty="0">
                <a:solidFill>
                  <a:schemeClr val="tx1"/>
                </a:solidFill>
              </a:rPr>
              <a:t> Resurrection of the dead and the changing of the righteous living.</a:t>
            </a:r>
          </a:p>
          <a:p>
            <a:pPr algn="ctr"/>
            <a:r>
              <a:rPr lang="en-US" sz="2000" dirty="0">
                <a:solidFill>
                  <a:schemeClr val="tx1"/>
                </a:solidFill>
              </a:rPr>
              <a:t>(Zech 14:1-7; Lev 23:23-25; 1 </a:t>
            </a:r>
            <a:r>
              <a:rPr lang="en-US" sz="2000" dirty="0" err="1">
                <a:solidFill>
                  <a:schemeClr val="tx1"/>
                </a:solidFill>
              </a:rPr>
              <a:t>Thes</a:t>
            </a:r>
            <a:r>
              <a:rPr lang="en-US" sz="2000" dirty="0">
                <a:solidFill>
                  <a:schemeClr val="tx1"/>
                </a:solidFill>
              </a:rPr>
              <a:t> 4:14-18 1 </a:t>
            </a:r>
            <a:r>
              <a:rPr lang="en-US" sz="2000" dirty="0" err="1">
                <a:solidFill>
                  <a:schemeClr val="tx1"/>
                </a:solidFill>
              </a:rPr>
              <a:t>Cor</a:t>
            </a:r>
            <a:r>
              <a:rPr lang="en-US" sz="2000" dirty="0">
                <a:solidFill>
                  <a:schemeClr val="tx1"/>
                </a:solidFill>
              </a:rPr>
              <a:t> 15:51-52, Rev 11:15,18)</a:t>
            </a:r>
          </a:p>
          <a:p>
            <a:pPr>
              <a:buFont typeface="Arial" pitchFamily="34" charset="0"/>
              <a:buChar char="•"/>
            </a:pPr>
            <a:endParaRPr lang="en-US" sz="2000" dirty="0">
              <a:solidFill>
                <a:schemeClr val="tx1"/>
              </a:solidFill>
            </a:endParaRPr>
          </a:p>
        </p:txBody>
      </p:sp>
      <p:sp>
        <p:nvSpPr>
          <p:cNvPr id="6" name="TextBox 5"/>
          <p:cNvSpPr txBox="1"/>
          <p:nvPr/>
        </p:nvSpPr>
        <p:spPr>
          <a:xfrm>
            <a:off x="228600" y="990600"/>
            <a:ext cx="8915400" cy="1200329"/>
          </a:xfrm>
          <a:prstGeom prst="rect">
            <a:avLst/>
          </a:prstGeom>
          <a:noFill/>
        </p:spPr>
        <p:txBody>
          <a:bodyPr wrap="square" rtlCol="0">
            <a:spAutoFit/>
          </a:bodyPr>
          <a:lstStyle/>
          <a:p>
            <a:pPr algn="ctr"/>
            <a:r>
              <a:rPr lang="en-US" sz="2400" b="1" dirty="0"/>
              <a:t>For those of us who believe in Prophecy and in observing  the LORDS Feast, </a:t>
            </a:r>
            <a:r>
              <a:rPr lang="en-US" sz="2400" b="1" u="sng" dirty="0">
                <a:solidFill>
                  <a:srgbClr val="FFFF00"/>
                </a:solidFill>
              </a:rPr>
              <a:t>WE CAN ALL AGREE  </a:t>
            </a:r>
            <a:r>
              <a:rPr lang="en-US" sz="2400" b="1" dirty="0"/>
              <a:t>on the following Prophecies concerning the return of Jesus to the earth:</a:t>
            </a:r>
          </a:p>
        </p:txBody>
      </p:sp>
      <p:sp>
        <p:nvSpPr>
          <p:cNvPr id="7" name="TextBox 6"/>
          <p:cNvSpPr txBox="1"/>
          <p:nvPr/>
        </p:nvSpPr>
        <p:spPr>
          <a:xfrm>
            <a:off x="-152400" y="5842337"/>
            <a:ext cx="8001000" cy="1015663"/>
          </a:xfrm>
          <a:prstGeom prst="rect">
            <a:avLst/>
          </a:prstGeom>
          <a:noFill/>
        </p:spPr>
        <p:txBody>
          <a:bodyPr wrap="square" rtlCol="0">
            <a:spAutoFit/>
          </a:bodyPr>
          <a:lstStyle/>
          <a:p>
            <a:pPr algn="ctr"/>
            <a:r>
              <a:rPr lang="en-US" sz="1600" b="1" u="sng" cap="all" dirty="0">
                <a:solidFill>
                  <a:srgbClr val="FFFF00"/>
                </a:solidFill>
              </a:rPr>
              <a:t>  </a:t>
            </a:r>
            <a:r>
              <a:rPr lang="en-US" sz="1600" b="1" u="sng" cap="all" dirty="0">
                <a:solidFill>
                  <a:srgbClr val="FFFF00"/>
                </a:solidFill>
                <a:latin typeface="Arial Black" panose="020B0A04020102020204" pitchFamily="34" charset="0"/>
              </a:rPr>
              <a:t>we have 2 </a:t>
            </a:r>
            <a:r>
              <a:rPr lang="en-US" sz="1600" b="1" u="sng" cap="all" dirty="0" err="1">
                <a:solidFill>
                  <a:srgbClr val="FFFF00"/>
                </a:solidFill>
                <a:latin typeface="Arial Black" panose="020B0A04020102020204" pitchFamily="34" charset="0"/>
              </a:rPr>
              <a:t>questionS</a:t>
            </a:r>
            <a:r>
              <a:rPr lang="en-US" sz="1600" b="1" u="sng" cap="all" dirty="0">
                <a:solidFill>
                  <a:srgbClr val="FFFF00"/>
                </a:solidFill>
              </a:rPr>
              <a:t>:  </a:t>
            </a:r>
            <a:r>
              <a:rPr lang="en-US" sz="2000" b="1" dirty="0"/>
              <a:t>Do we believe his Prophecies will be  fulfilled as he set them ? and  what calendar did the LORD use to bring us to these events and to  observe his feast ? </a:t>
            </a:r>
            <a:endParaRPr lang="en-US" sz="16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32396"/>
            <a:ext cx="9051422" cy="6547104"/>
          </a:xfrm>
          <a:prstGeom prst="rect">
            <a:avLst/>
          </a:prstGeom>
        </p:spPr>
      </p:pic>
      <p:sp>
        <p:nvSpPr>
          <p:cNvPr id="6" name="Rectangle 5">
            <a:extLst>
              <a:ext uri="{FF2B5EF4-FFF2-40B4-BE49-F238E27FC236}">
                <a16:creationId xmlns:a16="http://schemas.microsoft.com/office/drawing/2014/main" id="{2A8FF228-093F-4CEC-8A3E-8AB96F2746A8}"/>
              </a:ext>
            </a:extLst>
          </p:cNvPr>
          <p:cNvSpPr/>
          <p:nvPr/>
        </p:nvSpPr>
        <p:spPr>
          <a:xfrm>
            <a:off x="-29455" y="5486400"/>
            <a:ext cx="8839200" cy="609600"/>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493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A466-E04C-4C5D-8DCA-A06BDC007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DDE102-8864-43CB-9CE7-D1E66B1B3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65E1999-CC3E-4C75-BF17-36F94BCD31EE}"/>
              </a:ext>
            </a:extLst>
          </p:cNvPr>
          <p:cNvPicPr>
            <a:picLocks noChangeAspect="1"/>
          </p:cNvPicPr>
          <p:nvPr/>
        </p:nvPicPr>
        <p:blipFill>
          <a:blip r:embed="rId2"/>
          <a:stretch>
            <a:fillRect/>
          </a:stretch>
        </p:blipFill>
        <p:spPr>
          <a:xfrm>
            <a:off x="46289" y="155448"/>
            <a:ext cx="9051422" cy="6547104"/>
          </a:xfrm>
          <a:prstGeom prst="rect">
            <a:avLst/>
          </a:prstGeom>
        </p:spPr>
      </p:pic>
      <p:sp>
        <p:nvSpPr>
          <p:cNvPr id="6" name="Rectangle 5">
            <a:extLst>
              <a:ext uri="{FF2B5EF4-FFF2-40B4-BE49-F238E27FC236}">
                <a16:creationId xmlns:a16="http://schemas.microsoft.com/office/drawing/2014/main" id="{2A8FF228-093F-4CEC-8A3E-8AB96F2746A8}"/>
              </a:ext>
            </a:extLst>
          </p:cNvPr>
          <p:cNvSpPr/>
          <p:nvPr/>
        </p:nvSpPr>
        <p:spPr>
          <a:xfrm>
            <a:off x="0" y="6019800"/>
            <a:ext cx="8839200" cy="531876"/>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810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90790"/>
            <a:ext cx="7772400" cy="761999"/>
          </a:xfrm>
        </p:spPr>
        <p:txBody>
          <a:bodyPr>
            <a:noAutofit/>
          </a:bodyPr>
          <a:lstStyle/>
          <a:p>
            <a:pPr algn="ctr"/>
            <a:r>
              <a:rPr lang="en-US" sz="4400" dirty="0">
                <a:ln w="5000" cmpd="sng">
                  <a:noFill/>
                  <a:prstDash val="solid"/>
                </a:ln>
                <a:solidFill>
                  <a:srgbClr val="FFCC00"/>
                </a:solidFill>
              </a:rPr>
              <a:t>The Summary Event Chart of The Set Feast</a:t>
            </a:r>
            <a:r>
              <a:rPr lang="en-US" sz="3200" dirty="0">
                <a:ln w="5000" cmpd="sng">
                  <a:noFill/>
                  <a:prstDash val="solid"/>
                </a:ln>
                <a:solidFill>
                  <a:srgbClr val="FFCC00"/>
                </a:solidFill>
              </a:rPr>
              <a:t> of  The LORD </a:t>
            </a:r>
            <a:br>
              <a:rPr lang="en-US" sz="3200" dirty="0">
                <a:ln w="5000" cmpd="sng">
                  <a:noFill/>
                  <a:prstDash val="solid"/>
                </a:ln>
                <a:solidFill>
                  <a:srgbClr val="FFCC00"/>
                </a:solidFill>
              </a:rPr>
            </a:br>
            <a:r>
              <a:rPr lang="en-US" sz="3200" dirty="0">
                <a:ln w="5000" cmpd="sng">
                  <a:noFill/>
                  <a:prstDash val="solid"/>
                </a:ln>
                <a:solidFill>
                  <a:srgbClr val="FFCC00"/>
                </a:solidFill>
              </a:rPr>
              <a:t>Leviticus 23</a:t>
            </a:r>
            <a:r>
              <a:rPr lang="en-US" sz="3200" baseline="30000" dirty="0">
                <a:ln w="5000" cmpd="sng">
                  <a:noFill/>
                  <a:prstDash val="solid"/>
                </a:ln>
                <a:solidFill>
                  <a:srgbClr val="FFCC00"/>
                </a:solidFill>
              </a:rPr>
              <a:t>rd</a:t>
            </a:r>
            <a:r>
              <a:rPr lang="en-US" sz="3200" dirty="0">
                <a:ln w="5000" cmpd="sng">
                  <a:noFill/>
                  <a:prstDash val="solid"/>
                </a:ln>
                <a:solidFill>
                  <a:srgbClr val="FFCC00"/>
                </a:solidFill>
              </a:rPr>
              <a:t> Chapter</a:t>
            </a:r>
            <a:br>
              <a:rPr lang="en-US" sz="6000" dirty="0">
                <a:ln w="5000" cmpd="sng">
                  <a:noFill/>
                  <a:prstDash val="solid"/>
                </a:ln>
                <a:solidFill>
                  <a:srgbClr val="FFCC00"/>
                </a:solidFill>
              </a:rPr>
            </a:br>
            <a:endParaRPr lang="en-US" sz="6000" dirty="0">
              <a:ln w="5000" cmpd="sng">
                <a:noFill/>
                <a:prstDash val="solid"/>
              </a:ln>
              <a:solidFill>
                <a:srgbClr val="FFCC00"/>
              </a:solidFill>
            </a:endParaRPr>
          </a:p>
        </p:txBody>
      </p:sp>
      <p:sp>
        <p:nvSpPr>
          <p:cNvPr id="8" name="Subtitle 7"/>
          <p:cNvSpPr>
            <a:spLocks noGrp="1"/>
          </p:cNvSpPr>
          <p:nvPr>
            <p:ph type="subTitle" idx="1"/>
          </p:nvPr>
        </p:nvSpPr>
        <p:spPr>
          <a:xfrm>
            <a:off x="609600" y="685800"/>
            <a:ext cx="8077200" cy="3124200"/>
          </a:xfrm>
        </p:spPr>
        <p:txBody>
          <a:bodyPr anchor="ctr">
            <a:normAutofit/>
          </a:bodyPr>
          <a:lstStyle/>
          <a:p>
            <a:pPr algn="ctr"/>
            <a:r>
              <a:rPr lang="en-US" sz="4800" dirty="0">
                <a:latin typeface="Bodoni MT Black" pitchFamily="18" charset="0"/>
              </a:rPr>
              <a:t>The Bible Christians</a:t>
            </a:r>
          </a:p>
          <a:p>
            <a:pPr algn="ctr"/>
            <a:r>
              <a:rPr lang="en-US" sz="4800" dirty="0">
                <a:latin typeface="Bodoni MT Black" pitchFamily="18" charset="0"/>
              </a:rPr>
              <a:t> of God</a:t>
            </a:r>
          </a:p>
          <a:p>
            <a:pPr algn="ctr"/>
            <a:r>
              <a:rPr lang="en-US" sz="4800" dirty="0">
                <a:latin typeface="Bodoni MT Black" pitchFamily="18" charset="0"/>
              </a:rPr>
              <a:t> Bible Study Class</a:t>
            </a:r>
          </a:p>
          <a:p>
            <a:pPr algn="ctr"/>
            <a:r>
              <a:rPr lang="en-US" sz="3600" dirty="0">
                <a:latin typeface="Bodoni MT Black" pitchFamily="18" charset="0"/>
              </a:rPr>
              <a:t>Presents</a:t>
            </a:r>
          </a:p>
        </p:txBody>
      </p:sp>
      <p:cxnSp>
        <p:nvCxnSpPr>
          <p:cNvPr id="5" name="Straight Connector 4"/>
          <p:cNvCxnSpPr/>
          <p:nvPr/>
        </p:nvCxnSpPr>
        <p:spPr>
          <a:xfrm>
            <a:off x="762000" y="914400"/>
            <a:ext cx="79248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332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1673352"/>
          </a:xfrm>
        </p:spPr>
        <p:txBody>
          <a:bodyPr>
            <a:normAutofit fontScale="90000"/>
          </a:bodyPr>
          <a:lstStyle/>
          <a:p>
            <a:pPr algn="ctr"/>
            <a:r>
              <a:rPr lang="en-US" sz="4800" dirty="0">
                <a:solidFill>
                  <a:srgbClr val="FFC000"/>
                </a:solidFill>
              </a:rPr>
              <a:t>The Luna Calendar </a:t>
            </a:r>
            <a:br>
              <a:rPr lang="en-US" sz="4800" dirty="0">
                <a:solidFill>
                  <a:srgbClr val="FFC000"/>
                </a:solidFill>
              </a:rPr>
            </a:br>
            <a:r>
              <a:rPr lang="en-US" sz="4800" dirty="0">
                <a:solidFill>
                  <a:srgbClr val="FFC000"/>
                </a:solidFill>
              </a:rPr>
              <a:t>or</a:t>
            </a:r>
            <a:br>
              <a:rPr lang="en-US" sz="4800" dirty="0">
                <a:solidFill>
                  <a:srgbClr val="FFC000"/>
                </a:solidFill>
              </a:rPr>
            </a:br>
            <a:r>
              <a:rPr lang="en-US" sz="4800" dirty="0">
                <a:solidFill>
                  <a:srgbClr val="FFC000"/>
                </a:solidFill>
              </a:rPr>
              <a:t> His 30-Day Per Month </a:t>
            </a:r>
            <a:br>
              <a:rPr lang="en-US" sz="4800" dirty="0">
                <a:solidFill>
                  <a:srgbClr val="FFC000"/>
                </a:solidFill>
              </a:rPr>
            </a:br>
            <a:r>
              <a:rPr lang="en-US" sz="4800" dirty="0">
                <a:solidFill>
                  <a:srgbClr val="FFC000"/>
                </a:solidFill>
              </a:rPr>
              <a:t>Prophetic Count?</a:t>
            </a:r>
            <a:endParaRPr lang="en-US" dirty="0">
              <a:solidFill>
                <a:srgbClr val="FFC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17"/>
            <a:ext cx="7772400" cy="469582"/>
          </a:xfrm>
        </p:spPr>
        <p:txBody>
          <a:bodyPr>
            <a:noAutofit/>
          </a:bodyPr>
          <a:lstStyle/>
          <a:p>
            <a:pPr algn="ctr"/>
            <a:r>
              <a:rPr lang="en-US" sz="2800" dirty="0">
                <a:ln w="5000" cmpd="sng">
                  <a:solidFill>
                    <a:srgbClr val="FFCC00"/>
                  </a:solidFill>
                  <a:prstDash val="solid"/>
                </a:ln>
                <a:solidFill>
                  <a:srgbClr val="FFCC00"/>
                </a:solidFill>
              </a:rPr>
              <a:t>The 30-Day Per Month Prophetic Count of God</a:t>
            </a:r>
          </a:p>
        </p:txBody>
      </p:sp>
      <p:cxnSp>
        <p:nvCxnSpPr>
          <p:cNvPr id="5" name="Straight Connector 4"/>
          <p:cNvCxnSpPr/>
          <p:nvPr/>
        </p:nvCxnSpPr>
        <p:spPr>
          <a:xfrm>
            <a:off x="838200" y="762000"/>
            <a:ext cx="7924800"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0" y="762000"/>
            <a:ext cx="8915400" cy="1200329"/>
          </a:xfrm>
          <a:prstGeom prst="rect">
            <a:avLst/>
          </a:prstGeom>
          <a:noFill/>
          <a:ln>
            <a:solidFill>
              <a:schemeClr val="tx1"/>
            </a:solidFill>
          </a:ln>
        </p:spPr>
        <p:txBody>
          <a:bodyPr wrap="square" rtlCol="0">
            <a:spAutoFit/>
          </a:bodyPr>
          <a:lstStyle/>
          <a:p>
            <a:pPr algn="ctr"/>
            <a:r>
              <a:rPr lang="en-US" sz="2400" dirty="0"/>
              <a:t>The Prophetic Count used by the LORD to bring us to the events of Zechariah 14</a:t>
            </a:r>
            <a:r>
              <a:rPr lang="en-US" sz="2400" baseline="30000" dirty="0"/>
              <a:t>th</a:t>
            </a:r>
            <a:r>
              <a:rPr lang="en-US" sz="2400" dirty="0"/>
              <a:t> Chapter is the  same Count  that  we should be using today,  it’s revealed  in vivid detail in the book of Revelations </a:t>
            </a:r>
            <a:endParaRPr lang="en-US" dirty="0"/>
          </a:p>
        </p:txBody>
      </p:sp>
      <p:sp>
        <p:nvSpPr>
          <p:cNvPr id="6" name="Rectangle 5"/>
          <p:cNvSpPr/>
          <p:nvPr/>
        </p:nvSpPr>
        <p:spPr>
          <a:xfrm>
            <a:off x="0" y="2133600"/>
            <a:ext cx="9372600" cy="4431983"/>
          </a:xfrm>
          <a:prstGeom prst="rect">
            <a:avLst/>
          </a:prstGeom>
        </p:spPr>
        <p:txBody>
          <a:bodyPr wrap="square">
            <a:spAutoFit/>
          </a:bodyPr>
          <a:lstStyle/>
          <a:p>
            <a:r>
              <a:rPr lang="en-US" sz="2400" b="1" dirty="0">
                <a:solidFill>
                  <a:schemeClr val="tx1"/>
                </a:solidFill>
              </a:rPr>
              <a:t>Prior to Jesus return to the earth in Zechariah 14</a:t>
            </a:r>
            <a:r>
              <a:rPr lang="en-US" sz="2400" b="1" baseline="30000" dirty="0">
                <a:solidFill>
                  <a:schemeClr val="tx1"/>
                </a:solidFill>
              </a:rPr>
              <a:t>th</a:t>
            </a:r>
            <a:r>
              <a:rPr lang="en-US" sz="2400" b="1" dirty="0">
                <a:solidFill>
                  <a:schemeClr val="tx1"/>
                </a:solidFill>
              </a:rPr>
              <a:t> Chapter we can  read about the </a:t>
            </a:r>
            <a:r>
              <a:rPr lang="en-US" sz="2400" b="1" dirty="0"/>
              <a:t>time period </a:t>
            </a:r>
            <a:r>
              <a:rPr lang="en-US" sz="2400" b="1" dirty="0">
                <a:solidFill>
                  <a:schemeClr val="tx1"/>
                </a:solidFill>
              </a:rPr>
              <a:t>that precedes him  in Revelation 11:1-5.</a:t>
            </a:r>
          </a:p>
          <a:p>
            <a:pPr algn="ctr"/>
            <a:endParaRPr lang="en-US" dirty="0">
              <a:solidFill>
                <a:schemeClr val="tx1"/>
              </a:solidFill>
            </a:endParaRPr>
          </a:p>
          <a:p>
            <a:r>
              <a:rPr lang="en-US" dirty="0">
                <a:solidFill>
                  <a:schemeClr val="tx1"/>
                </a:solidFill>
              </a:rPr>
              <a:t>But the court which is without the temple leave out and measure it not; for it is given unto the Gentiles: and holy city shall they tread under foot </a:t>
            </a:r>
            <a:r>
              <a:rPr lang="en-US" b="1" u="sng" dirty="0">
                <a:solidFill>
                  <a:srgbClr val="FFFF00"/>
                </a:solidFill>
              </a:rPr>
              <a:t>FORTY</a:t>
            </a:r>
            <a:r>
              <a:rPr lang="en-US" dirty="0">
                <a:solidFill>
                  <a:srgbClr val="FFFF00"/>
                </a:solidFill>
              </a:rPr>
              <a:t> </a:t>
            </a:r>
            <a:r>
              <a:rPr lang="en-US" dirty="0"/>
              <a:t>and</a:t>
            </a:r>
            <a:r>
              <a:rPr lang="en-US" dirty="0">
                <a:solidFill>
                  <a:srgbClr val="FFFF00"/>
                </a:solidFill>
              </a:rPr>
              <a:t> </a:t>
            </a:r>
            <a:r>
              <a:rPr lang="en-US" b="1" u="sng" dirty="0">
                <a:solidFill>
                  <a:srgbClr val="FFFF00"/>
                </a:solidFill>
              </a:rPr>
              <a:t>TWO MONTHS</a:t>
            </a:r>
            <a:r>
              <a:rPr lang="en-US" b="1" u="sng" dirty="0">
                <a:solidFill>
                  <a:srgbClr val="000000"/>
                </a:solidFill>
              </a:rPr>
              <a:t> </a:t>
            </a:r>
            <a:r>
              <a:rPr lang="en-US" dirty="0">
                <a:solidFill>
                  <a:schemeClr val="tx1"/>
                </a:solidFill>
              </a:rPr>
              <a:t>and I will give power unto my two witnesses and they shall </a:t>
            </a:r>
            <a:r>
              <a:rPr lang="en-US" b="1" u="sng" cap="all" dirty="0">
                <a:solidFill>
                  <a:srgbClr val="FFFF00"/>
                </a:solidFill>
              </a:rPr>
              <a:t>prophesy a</a:t>
            </a:r>
            <a:r>
              <a:rPr lang="en-US" u="sng" dirty="0">
                <a:solidFill>
                  <a:schemeClr val="tx1"/>
                </a:solidFill>
              </a:rPr>
              <a:t> </a:t>
            </a:r>
            <a:r>
              <a:rPr lang="en-US" b="1" u="sng" dirty="0">
                <a:solidFill>
                  <a:srgbClr val="FFFF00"/>
                </a:solidFill>
              </a:rPr>
              <a:t>THOUSAND TWO HUNDRED </a:t>
            </a:r>
            <a:r>
              <a:rPr lang="en-US" dirty="0">
                <a:solidFill>
                  <a:schemeClr val="tx1"/>
                </a:solidFill>
              </a:rPr>
              <a:t>and </a:t>
            </a:r>
            <a:r>
              <a:rPr lang="en-US" b="1" u="sng" dirty="0">
                <a:solidFill>
                  <a:srgbClr val="FFFF00"/>
                </a:solidFill>
              </a:rPr>
              <a:t>THREE SCORE DAYS</a:t>
            </a:r>
            <a:r>
              <a:rPr lang="en-US" dirty="0">
                <a:solidFill>
                  <a:schemeClr val="tx1"/>
                </a:solidFill>
              </a:rPr>
              <a:t>, cloth in sackcloth.</a:t>
            </a:r>
          </a:p>
          <a:p>
            <a:r>
              <a:rPr lang="en-US" b="1" dirty="0"/>
              <a:t>     </a:t>
            </a:r>
            <a:r>
              <a:rPr lang="en-US" b="1" dirty="0">
                <a:solidFill>
                  <a:schemeClr val="tx1"/>
                </a:solidFill>
              </a:rPr>
              <a:t>42 months divided by 1260 days  =  </a:t>
            </a:r>
            <a:r>
              <a:rPr lang="en-US" b="1" dirty="0">
                <a:solidFill>
                  <a:srgbClr val="FFFF00"/>
                </a:solidFill>
              </a:rPr>
              <a:t>30 days in every month  according to THE PROPHECY </a:t>
            </a:r>
          </a:p>
          <a:p>
            <a:pPr algn="ctr"/>
            <a:r>
              <a:rPr lang="en-US" sz="2400" b="1" u="sng" dirty="0">
                <a:solidFill>
                  <a:schemeClr val="tx1"/>
                </a:solidFill>
              </a:rPr>
              <a:t>And on the day that he comes back pay close attention to Rev 11: 15</a:t>
            </a:r>
          </a:p>
          <a:p>
            <a:r>
              <a:rPr lang="en-US" b="1" dirty="0">
                <a:solidFill>
                  <a:srgbClr val="FFFF00"/>
                </a:solidFill>
              </a:rPr>
              <a:t>And the seventh angel sounded</a:t>
            </a:r>
            <a:r>
              <a:rPr lang="en-US" dirty="0"/>
              <a:t>; and there were great voices in heaven saying, </a:t>
            </a:r>
            <a:r>
              <a:rPr lang="en-US" b="1" dirty="0">
                <a:solidFill>
                  <a:srgbClr val="FFFF00"/>
                </a:solidFill>
              </a:rPr>
              <a:t>The kingdoms</a:t>
            </a:r>
          </a:p>
          <a:p>
            <a:r>
              <a:rPr lang="en-US" b="1" dirty="0">
                <a:solidFill>
                  <a:srgbClr val="FFFF00"/>
                </a:solidFill>
              </a:rPr>
              <a:t> of this world are become the kingdom of our Lord and of his Christ and he shall reign forever</a:t>
            </a:r>
          </a:p>
          <a:p>
            <a:endParaRPr lang="en-US" b="1" dirty="0">
              <a:solidFill>
                <a:schemeClr val="tx1"/>
              </a:solidFill>
            </a:endParaRPr>
          </a:p>
          <a:p>
            <a:pPr algn="ctr"/>
            <a:r>
              <a:rPr lang="en-US" sz="2400" b="1" dirty="0"/>
              <a:t>The LORD  brought us to the observance of the Feast of Tabernacle</a:t>
            </a:r>
          </a:p>
          <a:p>
            <a:pPr algn="ctr"/>
            <a:r>
              <a:rPr lang="en-US" sz="2400" b="1" dirty="0"/>
              <a:t> by a </a:t>
            </a:r>
            <a:r>
              <a:rPr lang="en-US" sz="2400" b="1" dirty="0">
                <a:solidFill>
                  <a:srgbClr val="FFC000"/>
                </a:solidFill>
              </a:rPr>
              <a:t>30 day per month Prophetic Count if you believe the Prophecy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 calcmode="lin" valueType="num">
                                      <p:cBhvr additive="base">
                                        <p:cTn id="3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6">
                                            <p:txEl>
                                              <p:pRg st="8" end="8"/>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1000"/>
                                        <p:tgtEl>
                                          <p:spTgt spid="6">
                                            <p:txEl>
                                              <p:pRg st="9" end="9"/>
                                            </p:txEl>
                                          </p:spTgt>
                                        </p:tgtEl>
                                      </p:cBhvr>
                                    </p:animEffect>
                                    <p:anim calcmode="lin" valueType="num">
                                      <p:cBhvr>
                                        <p:cTn id="5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6">
                                            <p:txEl>
                                              <p:pRg st="9" end="9"/>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752" y="267422"/>
            <a:ext cx="7772400" cy="761999"/>
          </a:xfrm>
          <a:ln>
            <a:noFill/>
          </a:ln>
        </p:spPr>
        <p:txBody>
          <a:bodyPr>
            <a:noAutofit/>
          </a:bodyPr>
          <a:lstStyle/>
          <a:p>
            <a:pPr algn="ctr"/>
            <a:r>
              <a:rPr lang="en-US" sz="2800" cap="none" dirty="0">
                <a:ln w="18415" cmpd="sng">
                  <a:noFill/>
                  <a:prstDash val="solid"/>
                </a:ln>
                <a:solidFill>
                  <a:srgbClr val="FFCC00"/>
                </a:solidFill>
                <a:effectLst>
                  <a:outerShdw blurRad="63500" dir="3600000" algn="tl" rotWithShape="0">
                    <a:srgbClr val="000000">
                      <a:alpha val="70000"/>
                    </a:srgbClr>
                  </a:outerShdw>
                </a:effectLst>
              </a:rPr>
              <a:t>The 30-Day Per Month Prophetic Count of God</a:t>
            </a:r>
          </a:p>
        </p:txBody>
      </p:sp>
      <p:cxnSp>
        <p:nvCxnSpPr>
          <p:cNvPr id="5" name="Straight Connector 4"/>
          <p:cNvCxnSpPr/>
          <p:nvPr/>
        </p:nvCxnSpPr>
        <p:spPr>
          <a:xfrm>
            <a:off x="838200" y="856487"/>
            <a:ext cx="7924800"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0" y="838200"/>
            <a:ext cx="9144000" cy="1200329"/>
          </a:xfrm>
          <a:prstGeom prst="rect">
            <a:avLst/>
          </a:prstGeom>
        </p:spPr>
        <p:txBody>
          <a:bodyPr wrap="square">
            <a:spAutoFit/>
          </a:bodyPr>
          <a:lstStyle/>
          <a:p>
            <a:pPr algn="ctr"/>
            <a:r>
              <a:rPr lang="en-US" sz="2400" b="1" dirty="0">
                <a:solidFill>
                  <a:schemeClr val="tx1"/>
                </a:solidFill>
              </a:rPr>
              <a:t>  T</a:t>
            </a:r>
            <a:r>
              <a:rPr lang="en-US" sz="2400" b="1" dirty="0"/>
              <a:t>he LORD  will bring us to the events of Zechariah 14</a:t>
            </a:r>
            <a:r>
              <a:rPr lang="en-US" sz="2400" b="1" baseline="30000" dirty="0"/>
              <a:t>th</a:t>
            </a:r>
            <a:r>
              <a:rPr lang="en-US" sz="2400" b="1" dirty="0"/>
              <a:t>  and the observance of the Feast of Tabernacle by a 30 day per month if you believe  his prophets.</a:t>
            </a:r>
            <a:endParaRPr lang="en-US" sz="2400" b="1" dirty="0">
              <a:solidFill>
                <a:schemeClr val="tx1"/>
              </a:solidFill>
            </a:endParaRPr>
          </a:p>
        </p:txBody>
      </p:sp>
      <p:sp>
        <p:nvSpPr>
          <p:cNvPr id="8" name="TextBox 7"/>
          <p:cNvSpPr txBox="1"/>
          <p:nvPr/>
        </p:nvSpPr>
        <p:spPr>
          <a:xfrm>
            <a:off x="685800" y="1964353"/>
            <a:ext cx="8153400" cy="4832092"/>
          </a:xfrm>
          <a:prstGeom prst="rect">
            <a:avLst/>
          </a:prstGeom>
          <a:noFill/>
          <a:ln>
            <a:noFill/>
          </a:ln>
        </p:spPr>
        <p:txBody>
          <a:bodyPr wrap="square" rtlCol="0">
            <a:spAutoFit/>
          </a:bodyPr>
          <a:lstStyle/>
          <a:p>
            <a:r>
              <a:rPr lang="en-US" b="1" dirty="0">
                <a:ln w="18415" cmpd="sng">
                  <a:noFill/>
                  <a:prstDash val="solid"/>
                </a:ln>
                <a:solidFill>
                  <a:srgbClr val="FFFF00"/>
                </a:solidFill>
                <a:effectLst>
                  <a:outerShdw blurRad="63500" dir="3600000" algn="tl" rotWithShape="0">
                    <a:srgbClr val="000000">
                      <a:alpha val="70000"/>
                    </a:srgbClr>
                  </a:outerShdw>
                </a:effectLst>
              </a:rPr>
              <a:t>This 30-day per month prophecy is repeated several times in the Book of Revelations and throughout the Bible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a:ln w="18415" cmpd="sng">
                  <a:noFill/>
                  <a:prstDash val="solid"/>
                </a:ln>
                <a:solidFill>
                  <a:srgbClr val="FFFFFF"/>
                </a:solidFill>
                <a:effectLst>
                  <a:outerShdw blurRad="63500" dir="3600000" algn="tl" rotWithShape="0">
                    <a:srgbClr val="000000">
                      <a:alpha val="70000"/>
                    </a:srgbClr>
                  </a:outerShdw>
                </a:effectLst>
              </a:rPr>
              <a:t> but before we go to the other  places let’s take another look at this Prophecy in Revelations the 12</a:t>
            </a:r>
            <a:r>
              <a:rPr lang="en-US" baseline="30000" dirty="0">
                <a:ln w="18415" cmpd="sng">
                  <a:noFill/>
                  <a:prstDash val="solid"/>
                </a:ln>
                <a:solidFill>
                  <a:srgbClr val="FFFFFF"/>
                </a:solidFill>
                <a:effectLst>
                  <a:outerShdw blurRad="63500" dir="3600000" algn="tl" rotWithShape="0">
                    <a:srgbClr val="000000">
                      <a:alpha val="70000"/>
                    </a:srgbClr>
                  </a:outerShdw>
                </a:effectLst>
              </a:rPr>
              <a:t>th</a:t>
            </a:r>
            <a:r>
              <a:rPr lang="en-US" dirty="0">
                <a:ln w="18415" cmpd="sng">
                  <a:noFill/>
                  <a:prstDash val="solid"/>
                </a:ln>
                <a:solidFill>
                  <a:srgbClr val="FFFFFF"/>
                </a:solidFill>
                <a:effectLst>
                  <a:outerShdw blurRad="63500" dir="3600000" algn="tl" rotWithShape="0">
                    <a:srgbClr val="000000">
                      <a:alpha val="70000"/>
                    </a:srgbClr>
                  </a:outerShdw>
                </a:effectLst>
              </a:rPr>
              <a:t> Chapter:</a:t>
            </a:r>
          </a:p>
          <a:p>
            <a:endParaRPr lang="en-US" dirty="0">
              <a:ln w="18415" cmpd="sng">
                <a:noFill/>
                <a:prstDash val="solid"/>
              </a:ln>
              <a:solidFill>
                <a:srgbClr val="FFFFFF"/>
              </a:solidFill>
              <a:effectLst>
                <a:outerShdw blurRad="63500" dir="3600000" algn="tl" rotWithShape="0">
                  <a:srgbClr val="000000">
                    <a:alpha val="70000"/>
                  </a:srgbClr>
                </a:outerShdw>
              </a:effectLst>
            </a:endParaRPr>
          </a:p>
          <a:p>
            <a:r>
              <a:rPr lang="en-US" b="1" dirty="0">
                <a:ln w="18415" cmpd="sng">
                  <a:noFill/>
                  <a:prstDash val="solid"/>
                </a:ln>
                <a:solidFill>
                  <a:srgbClr val="FFFFFF"/>
                </a:solidFill>
                <a:effectLst>
                  <a:outerShdw blurRad="63500" dir="3600000" algn="tl" rotWithShape="0">
                    <a:srgbClr val="000000">
                      <a:alpha val="70000"/>
                    </a:srgbClr>
                  </a:outerShdw>
                </a:effectLst>
              </a:rPr>
              <a:t>(v.6)</a:t>
            </a:r>
            <a:r>
              <a:rPr lang="en-US" dirty="0">
                <a:ln w="18415" cmpd="sng">
                  <a:noFill/>
                  <a:prstDash val="solid"/>
                </a:ln>
                <a:solidFill>
                  <a:srgbClr val="FFFFFF"/>
                </a:solidFill>
                <a:effectLst>
                  <a:outerShdw blurRad="63500" dir="3600000" algn="tl" rotWithShape="0">
                    <a:srgbClr val="000000">
                      <a:alpha val="70000"/>
                    </a:srgbClr>
                  </a:outerShdw>
                </a:effectLst>
              </a:rPr>
              <a:t>And </a:t>
            </a:r>
            <a:r>
              <a:rPr lang="en-US" b="1" u="sng" dirty="0">
                <a:ln w="18415" cmpd="sng">
                  <a:noFill/>
                  <a:prstDash val="solid"/>
                </a:ln>
                <a:solidFill>
                  <a:srgbClr val="FFFFFF"/>
                </a:solidFill>
                <a:effectLst>
                  <a:outerShdw blurRad="63500" dir="3600000" algn="tl" rotWithShape="0">
                    <a:srgbClr val="000000">
                      <a:alpha val="70000"/>
                    </a:srgbClr>
                  </a:outerShdw>
                </a:effectLst>
              </a:rPr>
              <a:t>the woman fled into the wilderness </a:t>
            </a:r>
            <a:r>
              <a:rPr lang="en-US" dirty="0">
                <a:ln w="18415" cmpd="sng">
                  <a:noFill/>
                  <a:prstDash val="solid"/>
                </a:ln>
                <a:solidFill>
                  <a:srgbClr val="FFFFFF"/>
                </a:solidFill>
                <a:effectLst>
                  <a:outerShdw blurRad="63500" dir="3600000" algn="tl" rotWithShape="0">
                    <a:srgbClr val="000000">
                      <a:alpha val="70000"/>
                    </a:srgbClr>
                  </a:outerShdw>
                </a:effectLst>
              </a:rPr>
              <a:t>where she hath a place prepared of God that they should feed her there a </a:t>
            </a:r>
            <a:r>
              <a:rPr lang="en-US" b="1" dirty="0">
                <a:ln w="18415" cmpd="sng">
                  <a:noFill/>
                  <a:prstDash val="solid"/>
                </a:ln>
                <a:solidFill>
                  <a:srgbClr val="FFFF00"/>
                </a:solidFill>
                <a:effectLst>
                  <a:outerShdw blurRad="63500" dir="3600000" algn="tl" rotWithShape="0">
                    <a:srgbClr val="000000">
                      <a:alpha val="70000"/>
                    </a:srgbClr>
                  </a:outerShdw>
                </a:effectLst>
              </a:rPr>
              <a:t>THOUSAND TWO HUNDRED </a:t>
            </a:r>
            <a:r>
              <a:rPr lang="en-US" dirty="0">
                <a:ln w="18415" cmpd="sng">
                  <a:noFill/>
                  <a:prstDash val="solid"/>
                </a:ln>
                <a:solidFill>
                  <a:srgbClr val="FFFFFF"/>
                </a:solidFill>
                <a:effectLst>
                  <a:outerShdw blurRad="63500" dir="3600000" algn="tl" rotWithShape="0">
                    <a:srgbClr val="000000">
                      <a:alpha val="70000"/>
                    </a:srgbClr>
                  </a:outerShdw>
                </a:effectLst>
              </a:rPr>
              <a:t>and </a:t>
            </a:r>
            <a:r>
              <a:rPr lang="en-US" b="1" dirty="0">
                <a:ln w="18415" cmpd="sng">
                  <a:noFill/>
                  <a:prstDash val="solid"/>
                </a:ln>
                <a:solidFill>
                  <a:srgbClr val="FFFF00"/>
                </a:solidFill>
                <a:effectLst>
                  <a:outerShdw blurRad="63500" dir="3600000" algn="tl" rotWithShape="0">
                    <a:srgbClr val="000000">
                      <a:alpha val="70000"/>
                    </a:srgbClr>
                  </a:outerShdw>
                </a:effectLst>
              </a:rPr>
              <a:t>THREESCORE DAYS</a:t>
            </a:r>
            <a:r>
              <a:rPr lang="en-US" dirty="0">
                <a:ln w="18415" cmpd="sng">
                  <a:noFill/>
                  <a:prstDash val="solid"/>
                </a:ln>
                <a:solidFill>
                  <a:srgbClr val="FFFFFF"/>
                </a:solidFill>
                <a:effectLst>
                  <a:outerShdw blurRad="63500" dir="3600000" algn="tl" rotWithShape="0">
                    <a:srgbClr val="000000">
                      <a:alpha val="70000"/>
                    </a:srgbClr>
                  </a:outerShdw>
                </a:effectLst>
              </a:rPr>
              <a:t>.</a:t>
            </a:r>
          </a:p>
          <a:p>
            <a:pPr algn="ctr"/>
            <a:r>
              <a:rPr lang="en-US" sz="2000" b="1" dirty="0">
                <a:ln w="18415" cmpd="sng">
                  <a:noFill/>
                  <a:prstDash val="solid"/>
                </a:ln>
                <a:solidFill>
                  <a:srgbClr val="FFFF00"/>
                </a:solidFill>
                <a:effectLst>
                  <a:outerShdw blurRad="63500" dir="3600000" algn="tl" rotWithShape="0">
                    <a:srgbClr val="000000">
                      <a:alpha val="70000"/>
                    </a:srgbClr>
                  </a:outerShdw>
                </a:effectLst>
              </a:rPr>
              <a:t>1260 days or 42 months which is 3 ½ years</a:t>
            </a:r>
          </a:p>
          <a:p>
            <a:endParaRPr lang="en-US" dirty="0">
              <a:ln w="18415" cmpd="sng">
                <a:noFill/>
                <a:prstDash val="solid"/>
              </a:ln>
              <a:solidFill>
                <a:srgbClr val="FFFFFF"/>
              </a:solidFill>
              <a:effectLst>
                <a:outerShdw blurRad="63500" dir="3600000" algn="tl" rotWithShape="0">
                  <a:srgbClr val="000000">
                    <a:alpha val="70000"/>
                  </a:srgbClr>
                </a:outerShdw>
              </a:effectLst>
            </a:endParaRPr>
          </a:p>
          <a:p>
            <a:r>
              <a:rPr lang="en-US" b="1" dirty="0">
                <a:ln w="18415" cmpd="sng">
                  <a:noFill/>
                  <a:prstDash val="solid"/>
                </a:ln>
                <a:solidFill>
                  <a:srgbClr val="FFFFFF"/>
                </a:solidFill>
                <a:effectLst>
                  <a:outerShdw blurRad="63500" dir="3600000" algn="tl" rotWithShape="0">
                    <a:srgbClr val="000000">
                      <a:alpha val="70000"/>
                    </a:srgbClr>
                  </a:outerShdw>
                </a:effectLst>
              </a:rPr>
              <a:t>(v.14)</a:t>
            </a:r>
            <a:r>
              <a:rPr lang="en-US" dirty="0">
                <a:ln w="18415" cmpd="sng">
                  <a:noFill/>
                  <a:prstDash val="solid"/>
                </a:ln>
                <a:solidFill>
                  <a:srgbClr val="FFFFFF"/>
                </a:solidFill>
                <a:effectLst>
                  <a:outerShdw blurRad="63500" dir="3600000" algn="tl" rotWithShape="0">
                    <a:srgbClr val="000000">
                      <a:alpha val="70000"/>
                    </a:srgbClr>
                  </a:outerShdw>
                </a:effectLst>
              </a:rPr>
              <a:t>And to </a:t>
            </a:r>
            <a:r>
              <a:rPr lang="en-US" b="1" u="sng" dirty="0">
                <a:ln w="18415" cmpd="sng">
                  <a:noFill/>
                  <a:prstDash val="solid"/>
                </a:ln>
                <a:solidFill>
                  <a:srgbClr val="FFFFFF"/>
                </a:solidFill>
                <a:effectLst>
                  <a:outerShdw blurRad="63500" dir="3600000" algn="tl" rotWithShape="0">
                    <a:srgbClr val="000000">
                      <a:alpha val="70000"/>
                    </a:srgbClr>
                  </a:outerShdw>
                </a:effectLst>
              </a:rPr>
              <a:t>the woman </a:t>
            </a:r>
            <a:r>
              <a:rPr lang="en-US" dirty="0">
                <a:ln w="18415" cmpd="sng">
                  <a:noFill/>
                  <a:prstDash val="solid"/>
                </a:ln>
                <a:solidFill>
                  <a:srgbClr val="FFFFFF"/>
                </a:solidFill>
                <a:effectLst>
                  <a:outerShdw blurRad="63500" dir="3600000" algn="tl" rotWithShape="0">
                    <a:srgbClr val="000000">
                      <a:alpha val="70000"/>
                    </a:srgbClr>
                  </a:outerShdw>
                </a:effectLst>
              </a:rPr>
              <a:t>were given two wings of a great eagle that she might </a:t>
            </a:r>
            <a:r>
              <a:rPr lang="en-US" b="1" u="sng" dirty="0">
                <a:ln w="18415" cmpd="sng">
                  <a:noFill/>
                  <a:prstDash val="solid"/>
                </a:ln>
                <a:solidFill>
                  <a:srgbClr val="FFFFFF"/>
                </a:solidFill>
                <a:effectLst>
                  <a:outerShdw blurRad="63500" dir="3600000" algn="tl" rotWithShape="0">
                    <a:srgbClr val="000000">
                      <a:alpha val="70000"/>
                    </a:srgbClr>
                  </a:outerShdw>
                </a:effectLst>
              </a:rPr>
              <a:t>fly into the wilderness </a:t>
            </a:r>
            <a:r>
              <a:rPr lang="en-US" dirty="0">
                <a:ln w="18415" cmpd="sng">
                  <a:noFill/>
                  <a:prstDash val="solid"/>
                </a:ln>
                <a:solidFill>
                  <a:srgbClr val="FFFFFF"/>
                </a:solidFill>
                <a:effectLst>
                  <a:outerShdw blurRad="63500" dir="3600000" algn="tl" rotWithShape="0">
                    <a:srgbClr val="000000">
                      <a:alpha val="70000"/>
                    </a:srgbClr>
                  </a:outerShdw>
                </a:effectLst>
              </a:rPr>
              <a:t>into her place where she is nourished for a </a:t>
            </a:r>
            <a:r>
              <a:rPr lang="en-US" b="1" dirty="0">
                <a:ln w="18415" cmpd="sng">
                  <a:noFill/>
                  <a:prstDash val="solid"/>
                </a:ln>
                <a:solidFill>
                  <a:srgbClr val="FFFF00"/>
                </a:solidFill>
                <a:effectLst>
                  <a:outerShdw blurRad="63500" dir="3600000" algn="tl" rotWithShape="0">
                    <a:srgbClr val="000000">
                      <a:alpha val="70000"/>
                    </a:srgbClr>
                  </a:outerShdw>
                </a:effectLst>
              </a:rPr>
              <a:t>TIME</a:t>
            </a:r>
            <a:r>
              <a:rPr lang="en-US" dirty="0">
                <a:ln w="18415" cmpd="sng">
                  <a:noFill/>
                  <a:prstDash val="solid"/>
                </a:ln>
                <a:solidFill>
                  <a:srgbClr val="FFFFFF"/>
                </a:solidFill>
                <a:effectLst>
                  <a:outerShdw blurRad="63500" dir="3600000" algn="tl" rotWithShape="0">
                    <a:srgbClr val="000000">
                      <a:alpha val="70000"/>
                    </a:srgbClr>
                  </a:outerShdw>
                </a:effectLst>
              </a:rPr>
              <a:t>, and </a:t>
            </a:r>
            <a:r>
              <a:rPr lang="en-US" b="1" dirty="0">
                <a:ln w="18415" cmpd="sng">
                  <a:noFill/>
                  <a:prstDash val="solid"/>
                </a:ln>
                <a:solidFill>
                  <a:srgbClr val="FFFF00"/>
                </a:solidFill>
                <a:effectLst>
                  <a:outerShdw blurRad="63500" dir="3600000" algn="tl" rotWithShape="0">
                    <a:srgbClr val="000000">
                      <a:alpha val="70000"/>
                    </a:srgbClr>
                  </a:outerShdw>
                </a:effectLst>
              </a:rPr>
              <a:t>TIMES,</a:t>
            </a:r>
            <a:r>
              <a:rPr lang="en-US" dirty="0">
                <a:ln w="18415" cmpd="sng">
                  <a:noFill/>
                  <a:prstDash val="solid"/>
                </a:ln>
                <a:solidFill>
                  <a:srgbClr val="FFFFFF"/>
                </a:solidFill>
                <a:effectLst>
                  <a:outerShdw blurRad="63500" dir="3600000" algn="tl" rotWithShape="0">
                    <a:srgbClr val="000000">
                      <a:alpha val="70000"/>
                    </a:srgbClr>
                  </a:outerShdw>
                </a:effectLst>
              </a:rPr>
              <a:t> and </a:t>
            </a:r>
            <a:r>
              <a:rPr lang="en-US" b="1" dirty="0">
                <a:ln w="18415" cmpd="sng">
                  <a:noFill/>
                  <a:prstDash val="solid"/>
                </a:ln>
                <a:solidFill>
                  <a:srgbClr val="FFFF00"/>
                </a:solidFill>
                <a:effectLst>
                  <a:outerShdw blurRad="63500" dir="3600000" algn="tl" rotWithShape="0">
                    <a:srgbClr val="000000">
                      <a:alpha val="70000"/>
                    </a:srgbClr>
                  </a:outerShdw>
                </a:effectLst>
              </a:rPr>
              <a:t>a HALF A TIME</a:t>
            </a:r>
            <a:r>
              <a:rPr lang="en-US" dirty="0">
                <a:ln w="18415" cmpd="sng">
                  <a:noFill/>
                  <a:prstDash val="solid"/>
                </a:ln>
                <a:solidFill>
                  <a:srgbClr val="FFFFFF"/>
                </a:solidFill>
                <a:effectLst>
                  <a:outerShdw blurRad="63500" dir="3600000" algn="tl" rotWithShape="0">
                    <a:srgbClr val="000000">
                      <a:alpha val="70000"/>
                    </a:srgbClr>
                  </a:outerShdw>
                </a:effectLst>
              </a:rPr>
              <a:t>, from the face of the serpent.</a:t>
            </a:r>
          </a:p>
          <a:p>
            <a:endParaRPr lang="en-US" dirty="0">
              <a:ln w="18415" cmpd="sng">
                <a:noFill/>
                <a:prstDash val="solid"/>
              </a:ln>
              <a:solidFill>
                <a:srgbClr val="FFFFFF"/>
              </a:solidFill>
              <a:effectLst>
                <a:outerShdw blurRad="63500" dir="3600000" algn="tl" rotWithShape="0">
                  <a:srgbClr val="000000">
                    <a:alpha val="70000"/>
                  </a:srgbClr>
                </a:outerShdw>
              </a:effectLst>
            </a:endParaRPr>
          </a:p>
          <a:p>
            <a:pPr algn="ctr"/>
            <a:r>
              <a:rPr lang="en-US" b="1" dirty="0">
                <a:ln w="18415" cmpd="sng">
                  <a:noFill/>
                  <a:prstDash val="solid"/>
                </a:ln>
                <a:solidFill>
                  <a:srgbClr val="FFFF00"/>
                </a:solidFill>
                <a:effectLst>
                  <a:outerShdw blurRad="63500" dir="3600000" algn="tl" rotWithShape="0">
                    <a:srgbClr val="000000">
                      <a:alpha val="70000"/>
                    </a:srgbClr>
                  </a:outerShdw>
                </a:effectLst>
              </a:rPr>
              <a:t>Time  </a:t>
            </a:r>
            <a:r>
              <a:rPr lang="en-US" b="1" dirty="0">
                <a:ln w="18415" cmpd="sng">
                  <a:noFill/>
                  <a:prstDash val="solid"/>
                </a:ln>
                <a:solidFill>
                  <a:schemeClr val="tx2"/>
                </a:solidFill>
                <a:effectLst>
                  <a:outerShdw blurRad="63500" dir="3600000" algn="tl" rotWithShape="0">
                    <a:srgbClr val="000000">
                      <a:alpha val="70000"/>
                    </a:srgbClr>
                  </a:outerShdw>
                </a:effectLst>
              </a:rPr>
              <a:t>is 1 year</a:t>
            </a:r>
            <a:r>
              <a:rPr lang="en-US" b="1" dirty="0">
                <a:ln w="18415" cmpd="sng">
                  <a:noFill/>
                  <a:prstDash val="solid"/>
                </a:ln>
                <a:solidFill>
                  <a:srgbClr val="FFFF00"/>
                </a:solidFill>
                <a:effectLst>
                  <a:outerShdw blurRad="63500" dir="3600000" algn="tl" rotWithShape="0">
                    <a:srgbClr val="000000">
                      <a:alpha val="70000"/>
                    </a:srgbClr>
                  </a:outerShdw>
                </a:effectLst>
              </a:rPr>
              <a:t>, Times </a:t>
            </a:r>
            <a:r>
              <a:rPr lang="en-US" b="1" dirty="0">
                <a:ln w="18415" cmpd="sng">
                  <a:noFill/>
                  <a:prstDash val="solid"/>
                </a:ln>
                <a:solidFill>
                  <a:schemeClr val="tx2"/>
                </a:solidFill>
                <a:effectLst>
                  <a:outerShdw blurRad="63500" dir="3600000" algn="tl" rotWithShape="0">
                    <a:srgbClr val="000000">
                      <a:alpha val="70000"/>
                    </a:srgbClr>
                  </a:outerShdw>
                </a:effectLst>
              </a:rPr>
              <a:t>is 2 years</a:t>
            </a:r>
            <a:r>
              <a:rPr lang="en-US" b="1" dirty="0">
                <a:ln w="18415" cmpd="sng">
                  <a:noFill/>
                  <a:prstDash val="solid"/>
                </a:ln>
                <a:solidFill>
                  <a:srgbClr val="FFFF00"/>
                </a:solidFill>
                <a:effectLst>
                  <a:outerShdw blurRad="63500" dir="3600000" algn="tl" rotWithShape="0">
                    <a:srgbClr val="000000">
                      <a:alpha val="70000"/>
                    </a:srgbClr>
                  </a:outerShdw>
                </a:effectLst>
              </a:rPr>
              <a:t>,  ½ Times </a:t>
            </a:r>
            <a:r>
              <a:rPr lang="en-US" b="1" dirty="0">
                <a:ln w="18415" cmpd="sng">
                  <a:noFill/>
                  <a:prstDash val="solid"/>
                </a:ln>
                <a:solidFill>
                  <a:schemeClr val="tx2"/>
                </a:solidFill>
                <a:effectLst>
                  <a:outerShdw blurRad="63500" dir="3600000" algn="tl" rotWithShape="0">
                    <a:srgbClr val="000000">
                      <a:alpha val="70000"/>
                    </a:srgbClr>
                  </a:outerShdw>
                </a:effectLst>
              </a:rPr>
              <a:t>is 6 months  </a:t>
            </a:r>
            <a:r>
              <a:rPr lang="en-US" b="1" dirty="0">
                <a:ln w="18415" cmpd="sng">
                  <a:noFill/>
                  <a:prstDash val="solid"/>
                </a:ln>
                <a:solidFill>
                  <a:srgbClr val="FFFF00"/>
                </a:solidFill>
                <a:effectLst>
                  <a:outerShdw blurRad="63500" dir="3600000" algn="tl" rotWithShape="0">
                    <a:srgbClr val="000000">
                      <a:alpha val="70000"/>
                    </a:srgbClr>
                  </a:outerShdw>
                </a:effectLst>
              </a:rPr>
              <a:t>= 3 years 6 months</a:t>
            </a:r>
          </a:p>
          <a:p>
            <a:pPr algn="ctr"/>
            <a:r>
              <a:rPr lang="en-US" b="1" dirty="0">
                <a:ln w="18415" cmpd="sng">
                  <a:noFill/>
                  <a:prstDash val="solid"/>
                </a:ln>
                <a:solidFill>
                  <a:srgbClr val="FFFFFF"/>
                </a:solidFill>
                <a:effectLst>
                  <a:outerShdw blurRad="63500" dir="3600000" algn="tl" rotWithShape="0">
                    <a:srgbClr val="000000">
                      <a:alpha val="70000"/>
                    </a:srgbClr>
                  </a:outerShdw>
                </a:effectLst>
              </a:rPr>
              <a:t>Or</a:t>
            </a:r>
          </a:p>
          <a:p>
            <a:r>
              <a:rPr lang="en-US" b="1" dirty="0">
                <a:ln w="18415" cmpd="sng">
                  <a:noFill/>
                  <a:prstDash val="solid"/>
                </a:ln>
                <a:solidFill>
                  <a:srgbClr val="FFFF00"/>
                </a:solidFill>
                <a:effectLst>
                  <a:outerShdw blurRad="63500" dir="3600000" algn="tl" rotWithShape="0">
                    <a:srgbClr val="000000">
                      <a:alpha val="70000"/>
                    </a:srgbClr>
                  </a:outerShdw>
                </a:effectLst>
              </a:rPr>
              <a:t>1260 days which equals 42 month (Rev 11:2, 13:5-7) which gives us a consistent 30 days per month Prophecy which is </a:t>
            </a:r>
            <a:r>
              <a:rPr lang="en-US" b="1" dirty="0">
                <a:ln w="18415" cmpd="sng">
                  <a:noFill/>
                  <a:prstDash val="solid"/>
                </a:ln>
                <a:solidFill>
                  <a:srgbClr val="FF0000"/>
                </a:solidFill>
                <a:effectLst>
                  <a:outerShdw blurRad="63500" dir="3600000" algn="tl" rotWithShape="0">
                    <a:srgbClr val="000000">
                      <a:alpha val="70000"/>
                    </a:srgbClr>
                  </a:outerShdw>
                </a:effectLst>
              </a:rPr>
              <a:t>not the case with the Luna Calendar</a:t>
            </a:r>
            <a:r>
              <a:rPr lang="en-US" b="1" dirty="0">
                <a:ln w="18415" cmpd="sng">
                  <a:noFill/>
                  <a:prstDash val="solid"/>
                </a:ln>
                <a:solidFill>
                  <a:srgbClr val="FFFF00"/>
                </a:solidFill>
                <a:effectLst>
                  <a:outerShdw blurRad="63500" dir="3600000" algn="tl" rotWithShape="0">
                    <a:srgbClr val="000000">
                      <a:alpha val="70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slide(fromBottom)">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29"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 calcmode="lin" valueType="num">
                                      <p:cBhvr additive="base">
                                        <p:cTn id="3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diamond(in)">
                                      <p:cBhvr>
                                        <p:cTn id="44" dur="2000"/>
                                        <p:tgtEl>
                                          <p:spTgt spid="8">
                                            <p:txEl>
                                              <p:pRg st="7" end="7"/>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amond(in)">
                                      <p:cBhvr>
                                        <p:cTn id="47" dur="2000"/>
                                        <p:tgtEl>
                                          <p:spTgt spid="8">
                                            <p:txEl>
                                              <p:pRg st="8" end="8"/>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diamond(in)">
                                      <p:cBhvr>
                                        <p:cTn id="50"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5702-D4CB-4284-8C6B-C632AA5DAB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3D9A57-21FC-470B-877F-499522851B4B}"/>
              </a:ext>
            </a:extLst>
          </p:cNvPr>
          <p:cNvSpPr>
            <a:spLocks noGrp="1"/>
          </p:cNvSpPr>
          <p:nvPr>
            <p:ph idx="1"/>
          </p:nvPr>
        </p:nvSpPr>
        <p:spPr/>
        <p:txBody>
          <a:bodyPr/>
          <a:lstStyle/>
          <a:p>
            <a:endParaRPr lang="en-US"/>
          </a:p>
        </p:txBody>
      </p:sp>
      <p:pic>
        <p:nvPicPr>
          <p:cNvPr id="2050" name="Picture 2" descr="Amazon.com: Celestial Products Lunar Calendar 2022 Moon Phases,  MoonFollower : Office Products">
            <a:extLst>
              <a:ext uri="{FF2B5EF4-FFF2-40B4-BE49-F238E27FC236}">
                <a16:creationId xmlns:a16="http://schemas.microsoft.com/office/drawing/2014/main" id="{0E8C7947-7DC8-489E-BC2B-A4CFFF4C4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F6AECF-9ED0-4CBB-AFEF-E9EF02554B5D}"/>
              </a:ext>
            </a:extLst>
          </p:cNvPr>
          <p:cNvSpPr/>
          <p:nvPr/>
        </p:nvSpPr>
        <p:spPr>
          <a:xfrm>
            <a:off x="8077200" y="854208"/>
            <a:ext cx="228600" cy="5562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A94BB6-9732-430D-8AFF-FEF164B83307}"/>
              </a:ext>
            </a:extLst>
          </p:cNvPr>
          <p:cNvSpPr txBox="1"/>
          <p:nvPr/>
        </p:nvSpPr>
        <p:spPr>
          <a:xfrm>
            <a:off x="5029200" y="404655"/>
            <a:ext cx="4572000" cy="381000"/>
          </a:xfrm>
          <a:prstGeom prst="rect">
            <a:avLst/>
          </a:prstGeom>
          <a:noFill/>
        </p:spPr>
        <p:txBody>
          <a:bodyPr wrap="square" rtlCol="0">
            <a:spAutoFit/>
          </a:bodyPr>
          <a:lstStyle/>
          <a:p>
            <a:r>
              <a:rPr lang="en-US" dirty="0">
                <a:solidFill>
                  <a:srgbClr val="FFFF00"/>
                </a:solidFill>
                <a:latin typeface="Arial Black" panose="020B0A04020102020204" pitchFamily="34" charset="0"/>
                <a:cs typeface="Aharoni" panose="02010803020104030203" pitchFamily="2" charset="-79"/>
              </a:rPr>
              <a:t>THE 30TH DAY OF A MONTH</a:t>
            </a:r>
          </a:p>
        </p:txBody>
      </p:sp>
      <p:sp>
        <p:nvSpPr>
          <p:cNvPr id="6" name="TextBox 5">
            <a:extLst>
              <a:ext uri="{FF2B5EF4-FFF2-40B4-BE49-F238E27FC236}">
                <a16:creationId xmlns:a16="http://schemas.microsoft.com/office/drawing/2014/main" id="{D752CDF5-5E87-4730-BC55-509FB5BE427B}"/>
              </a:ext>
            </a:extLst>
          </p:cNvPr>
          <p:cNvSpPr txBox="1"/>
          <p:nvPr/>
        </p:nvSpPr>
        <p:spPr>
          <a:xfrm>
            <a:off x="1752600" y="381062"/>
            <a:ext cx="3429000" cy="400110"/>
          </a:xfrm>
          <a:prstGeom prst="rect">
            <a:avLst/>
          </a:prstGeom>
          <a:noFill/>
        </p:spPr>
        <p:txBody>
          <a:bodyPr wrap="square" rtlCol="0">
            <a:spAutoFit/>
          </a:bodyPr>
          <a:lstStyle/>
          <a:p>
            <a:r>
              <a:rPr lang="en-US" sz="2000" dirty="0">
                <a:latin typeface="Abadi" panose="020B0604020104020204" pitchFamily="34" charset="0"/>
                <a:ea typeface="BatangChe" panose="020B0503020000020004" pitchFamily="49" charset="-127"/>
                <a:cs typeface="Courier New" panose="02070309020205020404" pitchFamily="49" charset="0"/>
              </a:rPr>
              <a:t>LUNAR CALENDAR</a:t>
            </a:r>
          </a:p>
        </p:txBody>
      </p:sp>
      <p:sp>
        <p:nvSpPr>
          <p:cNvPr id="7" name="Rectangle 6">
            <a:extLst>
              <a:ext uri="{FF2B5EF4-FFF2-40B4-BE49-F238E27FC236}">
                <a16:creationId xmlns:a16="http://schemas.microsoft.com/office/drawing/2014/main" id="{3BF9BD6F-E31B-49E6-ACC6-79D0217359EB}"/>
              </a:ext>
            </a:extLst>
          </p:cNvPr>
          <p:cNvSpPr/>
          <p:nvPr/>
        </p:nvSpPr>
        <p:spPr>
          <a:xfrm>
            <a:off x="4419600" y="1759183"/>
            <a:ext cx="1752600" cy="444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66A230-C7D1-46CD-9AA0-FF40875740E9}"/>
              </a:ext>
            </a:extLst>
          </p:cNvPr>
          <p:cNvSpPr/>
          <p:nvPr/>
        </p:nvSpPr>
        <p:spPr>
          <a:xfrm>
            <a:off x="990600" y="22098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B7CD41-4D5C-4805-8232-C6CC647B9F66}"/>
              </a:ext>
            </a:extLst>
          </p:cNvPr>
          <p:cNvSpPr txBox="1"/>
          <p:nvPr/>
        </p:nvSpPr>
        <p:spPr>
          <a:xfrm>
            <a:off x="685800" y="95386"/>
            <a:ext cx="5486400" cy="369332"/>
          </a:xfrm>
          <a:prstGeom prst="rect">
            <a:avLst/>
          </a:prstGeom>
          <a:noFill/>
        </p:spPr>
        <p:txBody>
          <a:bodyPr wrap="square" rtlCol="0">
            <a:spAutoFit/>
          </a:bodyPr>
          <a:lstStyle/>
          <a:p>
            <a:r>
              <a:rPr lang="en-US" b="1" dirty="0">
                <a:solidFill>
                  <a:srgbClr val="FF0000"/>
                </a:solidFill>
              </a:rPr>
              <a:t>EQUINOX AND THEN CAME ABIB 1 NEW MOON</a:t>
            </a:r>
          </a:p>
        </p:txBody>
      </p:sp>
    </p:spTree>
    <p:extLst>
      <p:ext uri="{BB962C8B-B14F-4D97-AF65-F5344CB8AC3E}">
        <p14:creationId xmlns:p14="http://schemas.microsoft.com/office/powerpoint/2010/main" val="2810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8077200" cy="1673352"/>
          </a:xfrm>
        </p:spPr>
        <p:txBody>
          <a:bodyPr>
            <a:normAutofit/>
          </a:bodyPr>
          <a:lstStyle/>
          <a:p>
            <a:pPr algn="ctr"/>
            <a:r>
              <a:rPr lang="en-US" dirty="0">
                <a:solidFill>
                  <a:srgbClr val="FFC000"/>
                </a:solidFill>
              </a:rPr>
              <a:t>JESUS USES THE 30-DAY Per M</a:t>
            </a:r>
            <a:r>
              <a:rPr lang="en-US" cap="all" dirty="0">
                <a:solidFill>
                  <a:srgbClr val="FFC000"/>
                </a:solidFill>
              </a:rPr>
              <a:t>onth</a:t>
            </a:r>
            <a:r>
              <a:rPr lang="en-US" dirty="0">
                <a:solidFill>
                  <a:srgbClr val="FFC000"/>
                </a:solidFill>
              </a:rPr>
              <a:t> PROPHETIC  COUNT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10907</TotalTime>
  <Words>3730</Words>
  <Application>Microsoft Office PowerPoint</Application>
  <PresentationFormat>On-screen Show (4:3)</PresentationFormat>
  <Paragraphs>220</Paragraphs>
  <Slides>42</Slides>
  <Notes>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7" baseType="lpstr">
      <vt:lpstr>Abadi</vt:lpstr>
      <vt:lpstr>Aharoni</vt:lpstr>
      <vt:lpstr>Amasis MT Pro Black</vt:lpstr>
      <vt:lpstr>Arial</vt:lpstr>
      <vt:lpstr>Arial Black</vt:lpstr>
      <vt:lpstr>Arial Rounded MT Bold</vt:lpstr>
      <vt:lpstr>Bodoni MT Black</vt:lpstr>
      <vt:lpstr>Calibri</vt:lpstr>
      <vt:lpstr>Corbel</vt:lpstr>
      <vt:lpstr>system-ui</vt:lpstr>
      <vt:lpstr>Wingdings</vt:lpstr>
      <vt:lpstr>Wingdings 2</vt:lpstr>
      <vt:lpstr>Wingdings 3</vt:lpstr>
      <vt:lpstr>Module</vt:lpstr>
      <vt:lpstr>Worksheet</vt:lpstr>
      <vt:lpstr>PowerPoint Presentation</vt:lpstr>
      <vt:lpstr>The 30-Day Per Month Prophetic Count of God </vt:lpstr>
      <vt:lpstr>BASIC AGREEMENT ABOUT THE SEVENTH MONTH</vt:lpstr>
      <vt:lpstr>The 30-Day Per Month Prophetic Count of God</vt:lpstr>
      <vt:lpstr>The Luna Calendar  or  His 30-Day Per Month  Prophetic Count?</vt:lpstr>
      <vt:lpstr>The 30-Day Per Month Prophetic Count of God</vt:lpstr>
      <vt:lpstr>The 30-Day Per Month Prophetic Count of God</vt:lpstr>
      <vt:lpstr>PowerPoint Presentation</vt:lpstr>
      <vt:lpstr>JESUS USES THE 30-DAY Per Month PROPHETIC  COUNT</vt:lpstr>
      <vt:lpstr>The 30-Day Per Month Prophetic Count of God</vt:lpstr>
      <vt:lpstr> Did God show Moses His 30-Day Per Month Prophetic Count? The Set Feast Calendar of God? The Book of Genesis </vt:lpstr>
      <vt:lpstr>The 30-Day Per Month Prophetic Count of God</vt:lpstr>
      <vt:lpstr>The 30-Day Per Month Prophetic Count of God</vt:lpstr>
      <vt:lpstr>The 30-Day Per Month Prophetic Count of God</vt:lpstr>
      <vt:lpstr> Did God show Moses His 30-Day Per Month Prophetic Count? The Book of Numbers</vt:lpstr>
      <vt:lpstr>The 30-Day Per Month Prophetic Count of God</vt:lpstr>
      <vt:lpstr>PowerPoint Presentation</vt:lpstr>
      <vt:lpstr>The Set Feast Calendar of God</vt:lpstr>
      <vt:lpstr>The Feast Calendar of God</vt:lpstr>
      <vt:lpstr>The FEAST FEAST CALENDAR of God</vt:lpstr>
      <vt:lpstr> The Luna Calendar (Levitical Priesthood), Solar                                  and  30-Day Per Month Prophetic Count of God  (side by side)</vt:lpstr>
      <vt:lpstr>PowerPoint Presentation</vt:lpstr>
      <vt:lpstr>LUNA CALENDAR NAMES FOUND IN THE BIBLE</vt:lpstr>
      <vt:lpstr>PowerPoint Presentation</vt:lpstr>
      <vt:lpstr> THE LORD REQUIREMENT FOR  HIS SET FEAST  AND The 30-Day Per Month Prophetic Count of God </vt:lpstr>
      <vt:lpstr>PowerPoint Presentation</vt:lpstr>
      <vt:lpstr>The 30-Day Per Month Prophetic Count of God</vt:lpstr>
      <vt:lpstr>360 DEGREE CIRCLE= 360 DAYS</vt:lpstr>
      <vt:lpstr>PowerPoint Presentation</vt:lpstr>
      <vt:lpstr> THE CONCLUSION OF THE MATTER</vt:lpstr>
      <vt:lpstr>The 30-Day Per Month Prophetic Count of God</vt:lpstr>
      <vt:lpstr>The Summary Event Chart of The Set Feast of  The LORD  Leviticus 23rd Chapter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Summary Event Chart of The Set Feast of  The LORD  Leviticus 23rd Chapter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Calender of God</dc:title>
  <dc:creator>Owner</dc:creator>
  <cp:lastModifiedBy>CURTIS CRITTENDEN</cp:lastModifiedBy>
  <cp:revision>260</cp:revision>
  <dcterms:created xsi:type="dcterms:W3CDTF">2012-10-11T16:07:09Z</dcterms:created>
  <dcterms:modified xsi:type="dcterms:W3CDTF">2022-04-09T17:28:22Z</dcterms:modified>
</cp:coreProperties>
</file>