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3"/>
  </p:notesMasterIdLst>
  <p:sldIdLst>
    <p:sldId id="256" r:id="rId2"/>
    <p:sldId id="270" r:id="rId3"/>
    <p:sldId id="262" r:id="rId4"/>
    <p:sldId id="272" r:id="rId5"/>
    <p:sldId id="259" r:id="rId6"/>
    <p:sldId id="260" r:id="rId7"/>
    <p:sldId id="273" r:id="rId8"/>
    <p:sldId id="261" r:id="rId9"/>
    <p:sldId id="274" r:id="rId10"/>
    <p:sldId id="263" r:id="rId11"/>
    <p:sldId id="264" r:id="rId12"/>
    <p:sldId id="265" r:id="rId13"/>
    <p:sldId id="277" r:id="rId14"/>
    <p:sldId id="276" r:id="rId15"/>
    <p:sldId id="279" r:id="rId16"/>
    <p:sldId id="286" r:id="rId17"/>
    <p:sldId id="280" r:id="rId18"/>
    <p:sldId id="282" r:id="rId19"/>
    <p:sldId id="283" r:id="rId20"/>
    <p:sldId id="281" r:id="rId21"/>
    <p:sldId id="28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66FF33"/>
    <a:srgbClr val="FFCC00"/>
    <a:srgbClr val="00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41" autoAdjust="0"/>
    <p:restoredTop sz="94640" autoAdjust="0"/>
  </p:normalViewPr>
  <p:slideViewPr>
    <p:cSldViewPr>
      <p:cViewPr>
        <p:scale>
          <a:sx n="81" d="100"/>
          <a:sy n="81" d="100"/>
        </p:scale>
        <p:origin x="-1062" y="198"/>
      </p:cViewPr>
      <p:guideLst>
        <p:guide orient="horz" pos="2160"/>
        <p:guide pos="2880"/>
      </p:guideLst>
    </p:cSldViewPr>
  </p:slideViewPr>
  <p:outlineViewPr>
    <p:cViewPr>
      <p:scale>
        <a:sx n="33" d="100"/>
        <a:sy n="33" d="100"/>
      </p:scale>
      <p:origin x="0" y="192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309754-47F6-4C7B-89A8-F04838091E69}" type="datetimeFigureOut">
              <a:rPr lang="en-US" smtClean="0"/>
              <a:pPr/>
              <a:t>3/6/2016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6034F6-879C-41C0-B8D2-673E6D22D543}"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6034F6-879C-41C0-B8D2-673E6D22D543}"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6034F6-879C-41C0-B8D2-673E6D22D543}"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5F4E7E7-3AFF-44EB-8B71-842C5CF4010E}" type="datetimeFigureOut">
              <a:rPr lang="en-US" smtClean="0"/>
              <a:pPr/>
              <a:t>3/6/2016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F399B2-24ED-4100-A57B-9B4CF818D8EF}"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F4E7E7-3AFF-44EB-8B71-842C5CF4010E}" type="datetimeFigureOut">
              <a:rPr lang="en-US" smtClean="0"/>
              <a:pPr/>
              <a:t>3/6/2016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F399B2-24ED-4100-A57B-9B4CF818D8E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F4E7E7-3AFF-44EB-8B71-842C5CF4010E}" type="datetimeFigureOut">
              <a:rPr lang="en-US" smtClean="0"/>
              <a:pPr/>
              <a:t>3/6/2016</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93F399B2-24ED-4100-A57B-9B4CF818D8E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F4E7E7-3AFF-44EB-8B71-842C5CF4010E}" type="datetimeFigureOut">
              <a:rPr lang="en-US" smtClean="0"/>
              <a:pPr/>
              <a:t>3/6/2016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F399B2-24ED-4100-A57B-9B4CF818D8E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5F4E7E7-3AFF-44EB-8B71-842C5CF4010E}" type="datetimeFigureOut">
              <a:rPr lang="en-US" smtClean="0"/>
              <a:pPr/>
              <a:t>3/6/2016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F399B2-24ED-4100-A57B-9B4CF818D8E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5F4E7E7-3AFF-44EB-8B71-842C5CF4010E}" type="datetimeFigureOut">
              <a:rPr lang="en-US" smtClean="0"/>
              <a:pPr/>
              <a:t>3/6/2016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F399B2-24ED-4100-A57B-9B4CF818D8E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5F4E7E7-3AFF-44EB-8B71-842C5CF4010E}" type="datetimeFigureOut">
              <a:rPr lang="en-US" smtClean="0"/>
              <a:pPr/>
              <a:t>3/6/2016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3F399B2-24ED-4100-A57B-9B4CF818D8E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5F4E7E7-3AFF-44EB-8B71-842C5CF4010E}" type="datetimeFigureOut">
              <a:rPr lang="en-US" smtClean="0"/>
              <a:pPr/>
              <a:t>3/6/2016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3F399B2-24ED-4100-A57B-9B4CF818D8E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F4E7E7-3AFF-44EB-8B71-842C5CF4010E}" type="datetimeFigureOut">
              <a:rPr lang="en-US" smtClean="0"/>
              <a:pPr/>
              <a:t>3/6/2016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3F399B2-24ED-4100-A57B-9B4CF818D8E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5F4E7E7-3AFF-44EB-8B71-842C5CF4010E}" type="datetimeFigureOut">
              <a:rPr lang="en-US" smtClean="0"/>
              <a:pPr/>
              <a:t>3/6/2016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F399B2-24ED-4100-A57B-9B4CF818D8EF}"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5F4E7E7-3AFF-44EB-8B71-842C5CF4010E}" type="datetimeFigureOut">
              <a:rPr lang="en-US" smtClean="0"/>
              <a:pPr/>
              <a:t>3/6/2016</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93F399B2-24ED-4100-A57B-9B4CF818D8E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5F4E7E7-3AFF-44EB-8B71-842C5CF4010E}" type="datetimeFigureOut">
              <a:rPr lang="en-US" smtClean="0"/>
              <a:pPr/>
              <a:t>3/6/2016</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3F399B2-24ED-4100-A57B-9B4CF818D8E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Office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4419600"/>
            <a:ext cx="7772400" cy="761999"/>
          </a:xfrm>
        </p:spPr>
        <p:txBody>
          <a:bodyPr>
            <a:noAutofit/>
          </a:bodyPr>
          <a:lstStyle/>
          <a:p>
            <a:pPr algn="ctr"/>
            <a:r>
              <a:rPr lang="en-US" sz="6000" dirty="0" smtClean="0">
                <a:ln w="5000" cmpd="sng">
                  <a:noFill/>
                  <a:prstDash val="solid"/>
                </a:ln>
                <a:solidFill>
                  <a:srgbClr val="FFCC00"/>
                </a:solidFill>
              </a:rPr>
              <a:t>The Prophetic</a:t>
            </a:r>
            <a:br>
              <a:rPr lang="en-US" sz="6000" dirty="0" smtClean="0">
                <a:ln w="5000" cmpd="sng">
                  <a:noFill/>
                  <a:prstDash val="solid"/>
                </a:ln>
                <a:solidFill>
                  <a:srgbClr val="FFCC00"/>
                </a:solidFill>
              </a:rPr>
            </a:br>
            <a:r>
              <a:rPr lang="en-US" sz="6000" dirty="0" smtClean="0">
                <a:ln w="5000" cmpd="sng">
                  <a:noFill/>
                  <a:prstDash val="solid"/>
                </a:ln>
                <a:solidFill>
                  <a:srgbClr val="FFCC00"/>
                </a:solidFill>
              </a:rPr>
              <a:t>Count of God</a:t>
            </a:r>
            <a:br>
              <a:rPr lang="en-US" sz="6000" dirty="0" smtClean="0">
                <a:ln w="5000" cmpd="sng">
                  <a:noFill/>
                  <a:prstDash val="solid"/>
                </a:ln>
                <a:solidFill>
                  <a:srgbClr val="FFCC00"/>
                </a:solidFill>
              </a:rPr>
            </a:br>
            <a:endParaRPr lang="en-US" sz="6000" dirty="0">
              <a:ln w="5000" cmpd="sng">
                <a:noFill/>
                <a:prstDash val="solid"/>
              </a:ln>
              <a:solidFill>
                <a:srgbClr val="FFCC00"/>
              </a:solidFill>
            </a:endParaRPr>
          </a:p>
        </p:txBody>
      </p:sp>
      <p:sp>
        <p:nvSpPr>
          <p:cNvPr id="8" name="Subtitle 7"/>
          <p:cNvSpPr>
            <a:spLocks noGrp="1"/>
          </p:cNvSpPr>
          <p:nvPr>
            <p:ph type="subTitle" idx="1"/>
          </p:nvPr>
        </p:nvSpPr>
        <p:spPr>
          <a:xfrm>
            <a:off x="609600" y="990600"/>
            <a:ext cx="8077200" cy="3124200"/>
          </a:xfrm>
        </p:spPr>
        <p:txBody>
          <a:bodyPr anchor="ctr">
            <a:normAutofit/>
          </a:bodyPr>
          <a:lstStyle/>
          <a:p>
            <a:pPr algn="ctr"/>
            <a:r>
              <a:rPr lang="en-US" sz="4800" dirty="0" smtClean="0">
                <a:latin typeface="Bodoni MT Black" pitchFamily="18" charset="0"/>
              </a:rPr>
              <a:t>The Bible Christians</a:t>
            </a:r>
          </a:p>
          <a:p>
            <a:pPr algn="ctr"/>
            <a:r>
              <a:rPr lang="en-US" sz="4800" dirty="0" smtClean="0">
                <a:latin typeface="Bodoni MT Black" pitchFamily="18" charset="0"/>
              </a:rPr>
              <a:t> of God</a:t>
            </a:r>
          </a:p>
          <a:p>
            <a:pPr algn="ctr"/>
            <a:r>
              <a:rPr lang="en-US" sz="4800" dirty="0" smtClean="0">
                <a:latin typeface="Bodoni MT Black" pitchFamily="18" charset="0"/>
              </a:rPr>
              <a:t> Bible Study Class</a:t>
            </a:r>
          </a:p>
          <a:p>
            <a:pPr algn="ctr"/>
            <a:r>
              <a:rPr lang="en-US" sz="3600" dirty="0" smtClean="0">
                <a:latin typeface="Bodoni MT Black" pitchFamily="18" charset="0"/>
              </a:rPr>
              <a:t>Presents</a:t>
            </a:r>
            <a:endParaRPr lang="en-US" sz="3600" dirty="0">
              <a:latin typeface="Bodoni MT Black" pitchFamily="18" charset="0"/>
            </a:endParaRPr>
          </a:p>
        </p:txBody>
      </p:sp>
      <p:cxnSp>
        <p:nvCxnSpPr>
          <p:cNvPr id="5" name="Straight Connector 4"/>
          <p:cNvCxnSpPr/>
          <p:nvPr/>
        </p:nvCxnSpPr>
        <p:spPr>
          <a:xfrm>
            <a:off x="762000" y="914400"/>
            <a:ext cx="7924800" cy="0"/>
          </a:xfrm>
          <a:prstGeom prst="line">
            <a:avLst/>
          </a:prstGeom>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761999"/>
          </a:xfrm>
        </p:spPr>
        <p:txBody>
          <a:bodyPr>
            <a:normAutofit/>
          </a:bodyPr>
          <a:lstStyle/>
          <a:p>
            <a:pPr algn="ctr"/>
            <a:r>
              <a:rPr lang="en-US" dirty="0" smtClean="0">
                <a:solidFill>
                  <a:srgbClr val="FFC000"/>
                </a:solidFill>
              </a:rPr>
              <a:t>The Prophetic Count of God</a:t>
            </a:r>
            <a:endParaRPr lang="en-US" dirty="0">
              <a:solidFill>
                <a:srgbClr val="FFC000"/>
              </a:solidFill>
            </a:endParaRPr>
          </a:p>
        </p:txBody>
      </p:sp>
      <p:cxnSp>
        <p:nvCxnSpPr>
          <p:cNvPr id="5" name="Straight Connector 4"/>
          <p:cNvCxnSpPr/>
          <p:nvPr/>
        </p:nvCxnSpPr>
        <p:spPr>
          <a:xfrm>
            <a:off x="838200" y="762000"/>
            <a:ext cx="7924800" cy="0"/>
          </a:xfrm>
          <a:prstGeom prst="line">
            <a:avLst/>
          </a:prstGeom>
        </p:spPr>
        <p:style>
          <a:lnRef idx="3">
            <a:schemeClr val="dk1"/>
          </a:lnRef>
          <a:fillRef idx="0">
            <a:schemeClr val="dk1"/>
          </a:fillRef>
          <a:effectRef idx="2">
            <a:schemeClr val="dk1"/>
          </a:effectRef>
          <a:fontRef idx="minor">
            <a:schemeClr val="tx1"/>
          </a:fontRef>
        </p:style>
      </p:cxnSp>
      <p:sp>
        <p:nvSpPr>
          <p:cNvPr id="7" name="TextBox 6"/>
          <p:cNvSpPr txBox="1"/>
          <p:nvPr/>
        </p:nvSpPr>
        <p:spPr>
          <a:xfrm>
            <a:off x="914400" y="2743200"/>
            <a:ext cx="7010400" cy="2031325"/>
          </a:xfrm>
          <a:prstGeom prst="rect">
            <a:avLst/>
          </a:prstGeom>
          <a:noFill/>
        </p:spPr>
        <p:txBody>
          <a:bodyPr wrap="square" rtlCol="0">
            <a:spAutoFit/>
          </a:bodyPr>
          <a:lstStyle/>
          <a:p>
            <a:r>
              <a:rPr lang="en-US" dirty="0" smtClean="0"/>
              <a:t>In the six hundredth year of Noah’s life, </a:t>
            </a:r>
            <a:r>
              <a:rPr lang="en-US" b="1" dirty="0" smtClean="0">
                <a:solidFill>
                  <a:srgbClr val="FFFF00"/>
                </a:solidFill>
              </a:rPr>
              <a:t>IN THE SECOND MONTH, THE SEVENTEENTH DAY  OF  THE MONTH</a:t>
            </a:r>
            <a:r>
              <a:rPr lang="en-US" dirty="0" smtClean="0"/>
              <a:t>, the same day were all the fountains of the deep broken up and the windows of heaven were opened and it rained upon the earth forty days and forty nights In the selfsame day entered Noah and Shem, and Ham and Japheth, and the sons of Noah and Noah’s wife and the three wives of his sons with them, into the ark.</a:t>
            </a:r>
            <a:endParaRPr lang="en-US" dirty="0"/>
          </a:p>
        </p:txBody>
      </p:sp>
      <p:sp>
        <p:nvSpPr>
          <p:cNvPr id="10" name="TextBox 9"/>
          <p:cNvSpPr txBox="1"/>
          <p:nvPr/>
        </p:nvSpPr>
        <p:spPr>
          <a:xfrm>
            <a:off x="118837" y="5562600"/>
            <a:ext cx="8484823" cy="369332"/>
          </a:xfrm>
          <a:prstGeom prst="rect">
            <a:avLst/>
          </a:prstGeom>
          <a:noFill/>
          <a:ln>
            <a:noFill/>
          </a:ln>
        </p:spPr>
        <p:txBody>
          <a:bodyPr wrap="none" rtlCol="0">
            <a:spAutoFit/>
          </a:bodyPr>
          <a:lstStyle/>
          <a:p>
            <a:r>
              <a:rPr lang="en-US" b="1" dirty="0" smtClean="0"/>
              <a:t> And the waters prevailed upon the earth </a:t>
            </a:r>
            <a:r>
              <a:rPr lang="en-US" b="1" dirty="0" smtClean="0">
                <a:solidFill>
                  <a:srgbClr val="FFFF00"/>
                </a:solidFill>
              </a:rPr>
              <a:t>an HUNDRED </a:t>
            </a:r>
            <a:r>
              <a:rPr lang="en-US" b="1" dirty="0" smtClean="0"/>
              <a:t>and </a:t>
            </a:r>
            <a:r>
              <a:rPr lang="en-US" b="1" dirty="0" smtClean="0">
                <a:solidFill>
                  <a:srgbClr val="FFFF00"/>
                </a:solidFill>
              </a:rPr>
              <a:t>FIFTY DAYS-   </a:t>
            </a:r>
            <a:r>
              <a:rPr lang="en-US" b="1" dirty="0" smtClean="0"/>
              <a:t>Gen 7:24. </a:t>
            </a:r>
            <a:endParaRPr lang="en-US" b="1" dirty="0"/>
          </a:p>
        </p:txBody>
      </p:sp>
      <p:sp>
        <p:nvSpPr>
          <p:cNvPr id="8" name="TextBox 7"/>
          <p:cNvSpPr txBox="1"/>
          <p:nvPr/>
        </p:nvSpPr>
        <p:spPr>
          <a:xfrm>
            <a:off x="228600" y="1143000"/>
            <a:ext cx="8915400" cy="1200329"/>
          </a:xfrm>
          <a:prstGeom prst="rect">
            <a:avLst/>
          </a:prstGeom>
          <a:noFill/>
        </p:spPr>
        <p:txBody>
          <a:bodyPr wrap="square" rtlCol="0">
            <a:spAutoFit/>
          </a:bodyPr>
          <a:lstStyle/>
          <a:p>
            <a:r>
              <a:rPr lang="en-US" sz="2400" b="1" dirty="0" smtClean="0"/>
              <a:t>Yes, In the passage concerning Noah and the great Flood. God  showed Moses his  Prophetic Count because it was the End of the world as Noah knew it in a time of great wickedness.(2 Pet 2:5,3:6)</a:t>
            </a:r>
            <a:endParaRPr lang="en-US" sz="2400" b="1" dirty="0"/>
          </a:p>
        </p:txBody>
      </p:sp>
      <p:sp>
        <p:nvSpPr>
          <p:cNvPr id="11" name="TextBox 10"/>
          <p:cNvSpPr txBox="1"/>
          <p:nvPr/>
        </p:nvSpPr>
        <p:spPr>
          <a:xfrm>
            <a:off x="457200" y="4800600"/>
            <a:ext cx="8382000" cy="646331"/>
          </a:xfrm>
          <a:prstGeom prst="rect">
            <a:avLst/>
          </a:prstGeom>
          <a:noFill/>
        </p:spPr>
        <p:txBody>
          <a:bodyPr wrap="square" rtlCol="0">
            <a:spAutoFit/>
          </a:bodyPr>
          <a:lstStyle/>
          <a:p>
            <a:r>
              <a:rPr lang="en-US" b="1" dirty="0" smtClean="0"/>
              <a:t>Now at this point Noah’s ark was </a:t>
            </a:r>
            <a:r>
              <a:rPr lang="en-US" b="1" dirty="0" smtClean="0"/>
              <a:t>filled </a:t>
            </a:r>
            <a:r>
              <a:rPr lang="en-US" b="1" dirty="0" smtClean="0"/>
              <a:t>with all that God would save alive. Both of Noah and his family and all the animals that the LORD brought unto Noah..</a:t>
            </a:r>
            <a:endParaRPr lang="en-US" b="1" dirty="0"/>
          </a:p>
        </p:txBody>
      </p:sp>
      <p:sp>
        <p:nvSpPr>
          <p:cNvPr id="12" name="TextBox 11"/>
          <p:cNvSpPr txBox="1"/>
          <p:nvPr/>
        </p:nvSpPr>
        <p:spPr>
          <a:xfrm>
            <a:off x="457200" y="6096000"/>
            <a:ext cx="8023991" cy="646331"/>
          </a:xfrm>
          <a:prstGeom prst="rect">
            <a:avLst/>
          </a:prstGeom>
          <a:noFill/>
        </p:spPr>
        <p:txBody>
          <a:bodyPr wrap="none" rtlCol="0">
            <a:spAutoFit/>
          </a:bodyPr>
          <a:lstStyle/>
          <a:p>
            <a:r>
              <a:rPr lang="en-US" dirty="0" smtClean="0"/>
              <a:t>Now remember that it was </a:t>
            </a:r>
            <a:r>
              <a:rPr lang="en-US" b="1" dirty="0" smtClean="0">
                <a:solidFill>
                  <a:srgbClr val="FFFF00"/>
                </a:solidFill>
              </a:rPr>
              <a:t>the  17th DAY of THE SECOND MONTH </a:t>
            </a:r>
            <a:r>
              <a:rPr lang="en-US" dirty="0" smtClean="0"/>
              <a:t>from the start</a:t>
            </a:r>
          </a:p>
          <a:p>
            <a:r>
              <a:rPr lang="en-US" dirty="0" smtClean="0"/>
              <a:t> </a:t>
            </a:r>
            <a:r>
              <a:rPr lang="en-US" b="1" dirty="0" smtClean="0">
                <a:solidFill>
                  <a:srgbClr val="FFFF00"/>
                </a:solidFill>
              </a:rPr>
              <a:t>PLUS an HUNDRED and FIFTY DAYS.</a:t>
            </a:r>
            <a:endParaRPr lang="en-US"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8">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8">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ox(in)">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box(in)">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checkerboard(across)">
                                      <p:cBhvr>
                                        <p:cTn id="3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1"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761999"/>
          </a:xfrm>
        </p:spPr>
        <p:txBody>
          <a:bodyPr>
            <a:normAutofit/>
          </a:bodyPr>
          <a:lstStyle/>
          <a:p>
            <a:pPr algn="ctr"/>
            <a:r>
              <a:rPr lang="en-US" dirty="0" smtClean="0">
                <a:solidFill>
                  <a:srgbClr val="FFC000"/>
                </a:solidFill>
              </a:rPr>
              <a:t>The Prophetic Count of God</a:t>
            </a:r>
            <a:endParaRPr lang="en-US" dirty="0">
              <a:solidFill>
                <a:srgbClr val="FFC000"/>
              </a:solidFill>
            </a:endParaRPr>
          </a:p>
        </p:txBody>
      </p:sp>
      <p:cxnSp>
        <p:nvCxnSpPr>
          <p:cNvPr id="5" name="Straight Connector 4"/>
          <p:cNvCxnSpPr/>
          <p:nvPr/>
        </p:nvCxnSpPr>
        <p:spPr>
          <a:xfrm>
            <a:off x="838200" y="762000"/>
            <a:ext cx="7924800" cy="0"/>
          </a:xfrm>
          <a:prstGeom prst="line">
            <a:avLst/>
          </a:prstGeom>
        </p:spPr>
        <p:style>
          <a:lnRef idx="3">
            <a:schemeClr val="dk1"/>
          </a:lnRef>
          <a:fillRef idx="0">
            <a:schemeClr val="dk1"/>
          </a:fillRef>
          <a:effectRef idx="2">
            <a:schemeClr val="dk1"/>
          </a:effectRef>
          <a:fontRef idx="minor">
            <a:schemeClr val="tx1"/>
          </a:fontRef>
        </p:style>
      </p:cxnSp>
      <p:sp>
        <p:nvSpPr>
          <p:cNvPr id="6" name="Rectangle 5"/>
          <p:cNvSpPr/>
          <p:nvPr/>
        </p:nvSpPr>
        <p:spPr>
          <a:xfrm>
            <a:off x="0" y="685800"/>
            <a:ext cx="9144000" cy="461665"/>
          </a:xfrm>
          <a:prstGeom prst="rect">
            <a:avLst/>
          </a:prstGeom>
        </p:spPr>
        <p:txBody>
          <a:bodyPr wrap="square">
            <a:spAutoFit/>
          </a:bodyPr>
          <a:lstStyle/>
          <a:p>
            <a:pPr algn="ctr"/>
            <a:r>
              <a:rPr lang="en-US" sz="2400" b="1" dirty="0" smtClean="0">
                <a:solidFill>
                  <a:schemeClr val="tx1"/>
                </a:solidFill>
              </a:rPr>
              <a:t> (continuation)</a:t>
            </a:r>
            <a:endParaRPr lang="en-US" sz="2400" dirty="0">
              <a:solidFill>
                <a:schemeClr val="tx1"/>
              </a:solidFill>
            </a:endParaRPr>
          </a:p>
        </p:txBody>
      </p:sp>
      <p:sp>
        <p:nvSpPr>
          <p:cNvPr id="7" name="TextBox 6"/>
          <p:cNvSpPr txBox="1"/>
          <p:nvPr/>
        </p:nvSpPr>
        <p:spPr>
          <a:xfrm>
            <a:off x="914400" y="2057400"/>
            <a:ext cx="7010400" cy="1754326"/>
          </a:xfrm>
          <a:prstGeom prst="rect">
            <a:avLst/>
          </a:prstGeom>
          <a:noFill/>
        </p:spPr>
        <p:txBody>
          <a:bodyPr wrap="square" rtlCol="0">
            <a:spAutoFit/>
          </a:bodyPr>
          <a:lstStyle/>
          <a:p>
            <a:r>
              <a:rPr lang="en-US" dirty="0" smtClean="0"/>
              <a:t>The fountains also of the deep and the windows of heaven were stopped, and </a:t>
            </a:r>
            <a:r>
              <a:rPr lang="en-US" b="1" dirty="0" smtClean="0">
                <a:solidFill>
                  <a:srgbClr val="FFFF00"/>
                </a:solidFill>
              </a:rPr>
              <a:t>THE RAIN FROM HEAVEN  WAS RESTRAINED</a:t>
            </a:r>
            <a:r>
              <a:rPr lang="en-US" dirty="0" smtClean="0"/>
              <a:t>; and water returned from off the earth continually and after the end of </a:t>
            </a:r>
            <a:r>
              <a:rPr lang="en-US" b="1" dirty="0" smtClean="0">
                <a:solidFill>
                  <a:srgbClr val="FFFF00"/>
                </a:solidFill>
              </a:rPr>
              <a:t>THE HUNDRED and FIFTY DAYS</a:t>
            </a:r>
            <a:r>
              <a:rPr lang="en-US" dirty="0" smtClean="0"/>
              <a:t> the waters were abated. And the ark rested in the </a:t>
            </a:r>
            <a:r>
              <a:rPr lang="en-US" b="1" dirty="0" smtClean="0">
                <a:solidFill>
                  <a:srgbClr val="FFFF00"/>
                </a:solidFill>
              </a:rPr>
              <a:t>SEVENTH MONTH</a:t>
            </a:r>
            <a:r>
              <a:rPr lang="en-US" dirty="0" smtClean="0"/>
              <a:t>, on </a:t>
            </a:r>
            <a:r>
              <a:rPr lang="en-US" b="1" dirty="0" smtClean="0">
                <a:solidFill>
                  <a:srgbClr val="FFFF00"/>
                </a:solidFill>
              </a:rPr>
              <a:t>the SEVENTEENTH DAY of THE MONTH</a:t>
            </a:r>
            <a:r>
              <a:rPr lang="en-US" dirty="0" smtClean="0"/>
              <a:t>, upon  the mountains of Ararat. Gen 8:2-4</a:t>
            </a:r>
            <a:endParaRPr lang="en-US" dirty="0"/>
          </a:p>
        </p:txBody>
      </p:sp>
      <p:sp>
        <p:nvSpPr>
          <p:cNvPr id="8" name="TextBox 7"/>
          <p:cNvSpPr txBox="1"/>
          <p:nvPr/>
        </p:nvSpPr>
        <p:spPr>
          <a:xfrm>
            <a:off x="228600" y="1143000"/>
            <a:ext cx="8763000" cy="830997"/>
          </a:xfrm>
          <a:prstGeom prst="rect">
            <a:avLst/>
          </a:prstGeom>
          <a:noFill/>
        </p:spPr>
        <p:txBody>
          <a:bodyPr wrap="square" rtlCol="0">
            <a:spAutoFit/>
          </a:bodyPr>
          <a:lstStyle/>
          <a:p>
            <a:r>
              <a:rPr lang="en-US" sz="2400" b="1" dirty="0" smtClean="0"/>
              <a:t> Now in this passages concerning Noah and the great Flood the Prophetic Count of God is revealed.</a:t>
            </a:r>
            <a:endParaRPr lang="en-US" sz="2400" b="1" dirty="0"/>
          </a:p>
        </p:txBody>
      </p:sp>
      <p:sp>
        <p:nvSpPr>
          <p:cNvPr id="11" name="TextBox 10"/>
          <p:cNvSpPr txBox="1"/>
          <p:nvPr/>
        </p:nvSpPr>
        <p:spPr>
          <a:xfrm>
            <a:off x="304800" y="3718679"/>
            <a:ext cx="8610600" cy="3139321"/>
          </a:xfrm>
          <a:prstGeom prst="rect">
            <a:avLst/>
          </a:prstGeom>
          <a:noFill/>
        </p:spPr>
        <p:txBody>
          <a:bodyPr wrap="square" rtlCol="0">
            <a:spAutoFit/>
          </a:bodyPr>
          <a:lstStyle/>
          <a:p>
            <a:r>
              <a:rPr lang="en-US" b="1" dirty="0" smtClean="0"/>
              <a:t>Now notice these three points concerning the time from </a:t>
            </a:r>
            <a:r>
              <a:rPr lang="en-US" b="1" dirty="0" smtClean="0">
                <a:solidFill>
                  <a:srgbClr val="FFFF00"/>
                </a:solidFill>
              </a:rPr>
              <a:t>the 17</a:t>
            </a:r>
            <a:r>
              <a:rPr lang="en-US" b="1" baseline="30000" dirty="0" smtClean="0">
                <a:solidFill>
                  <a:srgbClr val="FFFF00"/>
                </a:solidFill>
              </a:rPr>
              <a:t>th</a:t>
            </a:r>
            <a:r>
              <a:rPr lang="en-US" b="1" dirty="0" smtClean="0">
                <a:solidFill>
                  <a:srgbClr val="FFFF00"/>
                </a:solidFill>
              </a:rPr>
              <a:t> DAY of THE SECOND MONTH</a:t>
            </a:r>
            <a:r>
              <a:rPr lang="en-US" b="1" dirty="0" smtClean="0"/>
              <a:t> to </a:t>
            </a:r>
            <a:r>
              <a:rPr lang="en-US" b="1" dirty="0" smtClean="0">
                <a:solidFill>
                  <a:srgbClr val="FFFF00"/>
                </a:solidFill>
              </a:rPr>
              <a:t>the 17</a:t>
            </a:r>
            <a:r>
              <a:rPr lang="en-US" b="1" baseline="30000" dirty="0" smtClean="0">
                <a:solidFill>
                  <a:srgbClr val="FFFF00"/>
                </a:solidFill>
              </a:rPr>
              <a:t>th</a:t>
            </a:r>
            <a:r>
              <a:rPr lang="en-US" b="1" dirty="0" smtClean="0">
                <a:solidFill>
                  <a:srgbClr val="FFFF00"/>
                </a:solidFill>
              </a:rPr>
              <a:t> DAY of THE SEVENTH MONTH</a:t>
            </a:r>
            <a:r>
              <a:rPr lang="en-US" b="1" dirty="0" smtClean="0"/>
              <a:t>.</a:t>
            </a:r>
          </a:p>
          <a:p>
            <a:endParaRPr lang="en-US" b="1" dirty="0"/>
          </a:p>
          <a:p>
            <a:pPr algn="ctr"/>
            <a:r>
              <a:rPr lang="en-US" b="1" dirty="0" smtClean="0">
                <a:solidFill>
                  <a:srgbClr val="FF0000"/>
                </a:solidFill>
              </a:rPr>
              <a:t>1-They couldn’t see the moon  to use as a marker because of the clouds </a:t>
            </a:r>
          </a:p>
          <a:p>
            <a:pPr algn="ctr"/>
            <a:r>
              <a:rPr lang="en-US" b="1" dirty="0" smtClean="0">
                <a:solidFill>
                  <a:srgbClr val="FF0000"/>
                </a:solidFill>
              </a:rPr>
              <a:t>that rained </a:t>
            </a:r>
          </a:p>
          <a:p>
            <a:pPr algn="ctr"/>
            <a:endParaRPr lang="en-US" b="1" dirty="0" smtClean="0">
              <a:solidFill>
                <a:srgbClr val="FF0000"/>
              </a:solidFill>
            </a:endParaRPr>
          </a:p>
          <a:p>
            <a:pPr algn="ctr"/>
            <a:r>
              <a:rPr lang="en-US" b="1" dirty="0" smtClean="0">
                <a:solidFill>
                  <a:srgbClr val="FF0000"/>
                </a:solidFill>
              </a:rPr>
              <a:t>2-They could only measure time by the changing of night into day</a:t>
            </a:r>
          </a:p>
          <a:p>
            <a:pPr algn="ctr"/>
            <a:r>
              <a:rPr lang="en-US" b="1" dirty="0" smtClean="0">
                <a:solidFill>
                  <a:srgbClr val="FF0000"/>
                </a:solidFill>
              </a:rPr>
              <a:t> and day into night thru the window of the ark.</a:t>
            </a:r>
          </a:p>
          <a:p>
            <a:pPr algn="ctr"/>
            <a:endParaRPr lang="en-US" b="1" dirty="0" smtClean="0"/>
          </a:p>
          <a:p>
            <a:pPr algn="ctr"/>
            <a:r>
              <a:rPr lang="en-US" b="1" dirty="0" smtClean="0"/>
              <a:t>3- When you subtract 2 months from 7 months, the passing of 30 days has occurred five times,  thus rending 150 days or as it is written “on the 17</a:t>
            </a:r>
            <a:r>
              <a:rPr lang="en-US" b="1" baseline="30000" dirty="0" smtClean="0"/>
              <a:t>th</a:t>
            </a:r>
            <a:r>
              <a:rPr lang="en-US" b="1" dirty="0" smtClean="0"/>
              <a:t> day of the 7</a:t>
            </a:r>
            <a:r>
              <a:rPr lang="en-US" b="1" baseline="30000" dirty="0" smtClean="0"/>
              <a:t>th</a:t>
            </a:r>
            <a:r>
              <a:rPr lang="en-US" b="1" dirty="0" smtClean="0"/>
              <a:t> month</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slide(fromBottom)">
                                      <p:cBhvr>
                                        <p:cTn id="13" dur="500"/>
                                        <p:tgtEl>
                                          <p:spTgt spid="7">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1">
                                            <p:txEl>
                                              <p:pRg st="0" end="0"/>
                                            </p:txEl>
                                          </p:spTgt>
                                        </p:tgtEl>
                                        <p:attrNameLst>
                                          <p:attrName>style.visibility</p:attrName>
                                        </p:attrNameLst>
                                      </p:cBhvr>
                                      <p:to>
                                        <p:strVal val="visible"/>
                                      </p:to>
                                    </p:set>
                                    <p:anim calcmode="lin" valueType="num">
                                      <p:cBhvr additive="base">
                                        <p:cTn id="18"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1">
                                            <p:txEl>
                                              <p:pRg st="2" end="2"/>
                                            </p:txEl>
                                          </p:spTgt>
                                        </p:tgtEl>
                                        <p:attrNameLst>
                                          <p:attrName>style.visibility</p:attrName>
                                        </p:attrNameLst>
                                      </p:cBhvr>
                                      <p:to>
                                        <p:strVal val="visible"/>
                                      </p:to>
                                    </p:set>
                                    <p:anim calcmode="lin" valueType="num">
                                      <p:cBhvr additive="base">
                                        <p:cTn id="24"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1">
                                            <p:txEl>
                                              <p:pRg st="3" end="3"/>
                                            </p:txEl>
                                          </p:spTgt>
                                        </p:tgtEl>
                                        <p:attrNameLst>
                                          <p:attrName>style.visibility</p:attrName>
                                        </p:attrNameLst>
                                      </p:cBhvr>
                                      <p:to>
                                        <p:strVal val="visible"/>
                                      </p:to>
                                    </p:set>
                                    <p:anim calcmode="lin" valueType="num">
                                      <p:cBhvr additive="base">
                                        <p:cTn id="30"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7" presetClass="entr" presetSubtype="0" fill="hold" nodeType="clickEffect">
                                  <p:stCondLst>
                                    <p:cond delay="0"/>
                                  </p:stCondLst>
                                  <p:childTnLst>
                                    <p:set>
                                      <p:cBhvr>
                                        <p:cTn id="35" dur="1" fill="hold">
                                          <p:stCondLst>
                                            <p:cond delay="0"/>
                                          </p:stCondLst>
                                        </p:cTn>
                                        <p:tgtEl>
                                          <p:spTgt spid="11">
                                            <p:txEl>
                                              <p:pRg st="5" end="5"/>
                                            </p:txEl>
                                          </p:spTgt>
                                        </p:tgtEl>
                                        <p:attrNameLst>
                                          <p:attrName>style.visibility</p:attrName>
                                        </p:attrNameLst>
                                      </p:cBhvr>
                                      <p:to>
                                        <p:strVal val="visible"/>
                                      </p:to>
                                    </p:set>
                                    <p:animEffect transition="in" filter="fade">
                                      <p:cBhvr>
                                        <p:cTn id="36" dur="1000"/>
                                        <p:tgtEl>
                                          <p:spTgt spid="11">
                                            <p:txEl>
                                              <p:pRg st="5" end="5"/>
                                            </p:txEl>
                                          </p:spTgt>
                                        </p:tgtEl>
                                      </p:cBhvr>
                                    </p:animEffect>
                                    <p:anim calcmode="lin" valueType="num">
                                      <p:cBhvr>
                                        <p:cTn id="37" dur="1000" fill="hold"/>
                                        <p:tgtEl>
                                          <p:spTgt spid="11">
                                            <p:txEl>
                                              <p:pRg st="5" end="5"/>
                                            </p:txEl>
                                          </p:spTgt>
                                        </p:tgtEl>
                                        <p:attrNameLst>
                                          <p:attrName>ppt_x</p:attrName>
                                        </p:attrNameLst>
                                      </p:cBhvr>
                                      <p:tavLst>
                                        <p:tav tm="0">
                                          <p:val>
                                            <p:strVal val="#ppt_x"/>
                                          </p:val>
                                        </p:tav>
                                        <p:tav tm="100000">
                                          <p:val>
                                            <p:strVal val="#ppt_x"/>
                                          </p:val>
                                        </p:tav>
                                      </p:tavLst>
                                    </p:anim>
                                    <p:anim calcmode="lin" valueType="num">
                                      <p:cBhvr>
                                        <p:cTn id="38" dur="900" decel="100000" fill="hold"/>
                                        <p:tgtEl>
                                          <p:spTgt spid="11">
                                            <p:txEl>
                                              <p:pRg st="5" end="5"/>
                                            </p:txEl>
                                          </p:spTgt>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11">
                                            <p:txEl>
                                              <p:pRg st="5" end="5"/>
                                            </p:txEl>
                                          </p:spTgt>
                                        </p:tgtEl>
                                        <p:attrNameLst>
                                          <p:attrName>ppt_y</p:attrName>
                                        </p:attrNameLst>
                                      </p:cBhvr>
                                      <p:tavLst>
                                        <p:tav tm="0">
                                          <p:val>
                                            <p:strVal val="#ppt_y-.03"/>
                                          </p:val>
                                        </p:tav>
                                        <p:tav tm="100000">
                                          <p:val>
                                            <p:strVal val="#ppt_y"/>
                                          </p:val>
                                        </p:tav>
                                      </p:tavLst>
                                    </p:anim>
                                  </p:childTnLst>
                                </p:cTn>
                              </p:par>
                              <p:par>
                                <p:cTn id="40" presetID="37" presetClass="entr" presetSubtype="0" fill="hold" nodeType="withEffect">
                                  <p:stCondLst>
                                    <p:cond delay="0"/>
                                  </p:stCondLst>
                                  <p:childTnLst>
                                    <p:set>
                                      <p:cBhvr>
                                        <p:cTn id="41" dur="1" fill="hold">
                                          <p:stCondLst>
                                            <p:cond delay="0"/>
                                          </p:stCondLst>
                                        </p:cTn>
                                        <p:tgtEl>
                                          <p:spTgt spid="11">
                                            <p:txEl>
                                              <p:pRg st="6" end="6"/>
                                            </p:txEl>
                                          </p:spTgt>
                                        </p:tgtEl>
                                        <p:attrNameLst>
                                          <p:attrName>style.visibility</p:attrName>
                                        </p:attrNameLst>
                                      </p:cBhvr>
                                      <p:to>
                                        <p:strVal val="visible"/>
                                      </p:to>
                                    </p:set>
                                    <p:animEffect transition="in" filter="fade">
                                      <p:cBhvr>
                                        <p:cTn id="42" dur="1000"/>
                                        <p:tgtEl>
                                          <p:spTgt spid="11">
                                            <p:txEl>
                                              <p:pRg st="6" end="6"/>
                                            </p:txEl>
                                          </p:spTgt>
                                        </p:tgtEl>
                                      </p:cBhvr>
                                    </p:animEffect>
                                    <p:anim calcmode="lin" valueType="num">
                                      <p:cBhvr>
                                        <p:cTn id="43" dur="1000" fill="hold"/>
                                        <p:tgtEl>
                                          <p:spTgt spid="11">
                                            <p:txEl>
                                              <p:pRg st="6" end="6"/>
                                            </p:txEl>
                                          </p:spTgt>
                                        </p:tgtEl>
                                        <p:attrNameLst>
                                          <p:attrName>ppt_x</p:attrName>
                                        </p:attrNameLst>
                                      </p:cBhvr>
                                      <p:tavLst>
                                        <p:tav tm="0">
                                          <p:val>
                                            <p:strVal val="#ppt_x"/>
                                          </p:val>
                                        </p:tav>
                                        <p:tav tm="100000">
                                          <p:val>
                                            <p:strVal val="#ppt_x"/>
                                          </p:val>
                                        </p:tav>
                                      </p:tavLst>
                                    </p:anim>
                                    <p:anim calcmode="lin" valueType="num">
                                      <p:cBhvr>
                                        <p:cTn id="44" dur="900" decel="100000" fill="hold"/>
                                        <p:tgtEl>
                                          <p:spTgt spid="11">
                                            <p:txEl>
                                              <p:pRg st="6" end="6"/>
                                            </p:txEl>
                                          </p:spTgt>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11">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12" presetClass="entr" presetSubtype="4" fill="hold" nodeType="clickEffect">
                                  <p:stCondLst>
                                    <p:cond delay="0"/>
                                  </p:stCondLst>
                                  <p:childTnLst>
                                    <p:set>
                                      <p:cBhvr>
                                        <p:cTn id="49" dur="1" fill="hold">
                                          <p:stCondLst>
                                            <p:cond delay="0"/>
                                          </p:stCondLst>
                                        </p:cTn>
                                        <p:tgtEl>
                                          <p:spTgt spid="11">
                                            <p:txEl>
                                              <p:pRg st="8" end="8"/>
                                            </p:txEl>
                                          </p:spTgt>
                                        </p:tgtEl>
                                        <p:attrNameLst>
                                          <p:attrName>style.visibility</p:attrName>
                                        </p:attrNameLst>
                                      </p:cBhvr>
                                      <p:to>
                                        <p:strVal val="visible"/>
                                      </p:to>
                                    </p:set>
                                    <p:animEffect transition="in" filter="slide(fromBottom)">
                                      <p:cBhvr>
                                        <p:cTn id="50" dur="500"/>
                                        <p:tgtEl>
                                          <p:spTgt spid="1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761999"/>
          </a:xfrm>
        </p:spPr>
        <p:txBody>
          <a:bodyPr>
            <a:normAutofit/>
          </a:bodyPr>
          <a:lstStyle/>
          <a:p>
            <a:pPr algn="ctr"/>
            <a:r>
              <a:rPr lang="en-US" dirty="0" smtClean="0">
                <a:solidFill>
                  <a:srgbClr val="FFC000"/>
                </a:solidFill>
              </a:rPr>
              <a:t>The Prophetic Count of God</a:t>
            </a:r>
            <a:endParaRPr lang="en-US" dirty="0">
              <a:solidFill>
                <a:srgbClr val="FFC000"/>
              </a:solidFill>
            </a:endParaRPr>
          </a:p>
        </p:txBody>
      </p:sp>
      <p:cxnSp>
        <p:nvCxnSpPr>
          <p:cNvPr id="5" name="Straight Connector 4"/>
          <p:cNvCxnSpPr/>
          <p:nvPr/>
        </p:nvCxnSpPr>
        <p:spPr>
          <a:xfrm>
            <a:off x="838200" y="762000"/>
            <a:ext cx="7924800" cy="0"/>
          </a:xfrm>
          <a:prstGeom prst="line">
            <a:avLst/>
          </a:prstGeom>
        </p:spPr>
        <p:style>
          <a:lnRef idx="3">
            <a:schemeClr val="dk1"/>
          </a:lnRef>
          <a:fillRef idx="0">
            <a:schemeClr val="dk1"/>
          </a:fillRef>
          <a:effectRef idx="2">
            <a:schemeClr val="dk1"/>
          </a:effectRef>
          <a:fontRef idx="minor">
            <a:schemeClr val="tx1"/>
          </a:fontRef>
        </p:style>
      </p:cxnSp>
      <p:sp>
        <p:nvSpPr>
          <p:cNvPr id="7" name="TextBox 6"/>
          <p:cNvSpPr txBox="1"/>
          <p:nvPr/>
        </p:nvSpPr>
        <p:spPr>
          <a:xfrm>
            <a:off x="914400" y="2057400"/>
            <a:ext cx="7010400" cy="646331"/>
          </a:xfrm>
          <a:prstGeom prst="rect">
            <a:avLst/>
          </a:prstGeom>
          <a:noFill/>
        </p:spPr>
        <p:txBody>
          <a:bodyPr wrap="square" rtlCol="0">
            <a:spAutoFit/>
          </a:bodyPr>
          <a:lstStyle/>
          <a:p>
            <a:r>
              <a:rPr lang="en-US" b="1" dirty="0" smtClean="0">
                <a:solidFill>
                  <a:srgbClr val="FF0000"/>
                </a:solidFill>
              </a:rPr>
              <a:t>FOR AS IT WAS IN THE DAYS OF </a:t>
            </a:r>
            <a:r>
              <a:rPr lang="en-US" b="1" dirty="0" err="1" smtClean="0">
                <a:solidFill>
                  <a:srgbClr val="FF0000"/>
                </a:solidFill>
              </a:rPr>
              <a:t>NO’E</a:t>
            </a:r>
            <a:r>
              <a:rPr lang="en-US" b="1" dirty="0" smtClean="0">
                <a:solidFill>
                  <a:srgbClr val="FF0000"/>
                </a:solidFill>
              </a:rPr>
              <a:t>  </a:t>
            </a:r>
            <a:r>
              <a:rPr lang="en-US" dirty="0" smtClean="0"/>
              <a:t>so shall </a:t>
            </a:r>
            <a:r>
              <a:rPr lang="en-US" dirty="0"/>
              <a:t> </a:t>
            </a:r>
            <a:r>
              <a:rPr lang="en-US" dirty="0" smtClean="0"/>
              <a:t>also </a:t>
            </a:r>
            <a:r>
              <a:rPr lang="en-US" b="1" dirty="0" smtClean="0"/>
              <a:t>the </a:t>
            </a:r>
            <a:r>
              <a:rPr lang="en-US" b="1" dirty="0" smtClean="0">
                <a:solidFill>
                  <a:srgbClr val="FF0000"/>
                </a:solidFill>
              </a:rPr>
              <a:t>COMING OF THE SON OF MAN BE</a:t>
            </a:r>
            <a:r>
              <a:rPr lang="en-US" dirty="0" smtClean="0"/>
              <a:t>. Mat 24:37</a:t>
            </a:r>
            <a:endParaRPr lang="en-US" dirty="0"/>
          </a:p>
        </p:txBody>
      </p:sp>
      <p:sp>
        <p:nvSpPr>
          <p:cNvPr id="8" name="TextBox 7"/>
          <p:cNvSpPr txBox="1"/>
          <p:nvPr/>
        </p:nvSpPr>
        <p:spPr>
          <a:xfrm>
            <a:off x="228600" y="1143000"/>
            <a:ext cx="8763000" cy="830997"/>
          </a:xfrm>
          <a:prstGeom prst="rect">
            <a:avLst/>
          </a:prstGeom>
          <a:noFill/>
        </p:spPr>
        <p:txBody>
          <a:bodyPr wrap="square" rtlCol="0">
            <a:spAutoFit/>
          </a:bodyPr>
          <a:lstStyle/>
          <a:p>
            <a:r>
              <a:rPr lang="en-US" sz="2400" b="1" dirty="0" smtClean="0"/>
              <a:t> Now let’s see how Jesus likens the Prophecy of his return to the Days of Noah.</a:t>
            </a:r>
            <a:endParaRPr lang="en-US" sz="2400" b="1" dirty="0"/>
          </a:p>
        </p:txBody>
      </p:sp>
      <p:sp>
        <p:nvSpPr>
          <p:cNvPr id="11" name="TextBox 10"/>
          <p:cNvSpPr txBox="1"/>
          <p:nvPr/>
        </p:nvSpPr>
        <p:spPr>
          <a:xfrm>
            <a:off x="0" y="2819400"/>
            <a:ext cx="9144000" cy="2677656"/>
          </a:xfrm>
          <a:prstGeom prst="rect">
            <a:avLst/>
          </a:prstGeom>
          <a:noFill/>
        </p:spPr>
        <p:txBody>
          <a:bodyPr wrap="square" rtlCol="0">
            <a:spAutoFit/>
          </a:bodyPr>
          <a:lstStyle/>
          <a:p>
            <a:r>
              <a:rPr lang="en-US" sz="2400" b="1" dirty="0" smtClean="0"/>
              <a:t>Now let’s see if he was speaking of the spiritual condition only.</a:t>
            </a:r>
          </a:p>
          <a:p>
            <a:endParaRPr lang="en-US" b="1" dirty="0"/>
          </a:p>
          <a:p>
            <a:pPr algn="ctr"/>
            <a:r>
              <a:rPr lang="en-US" b="1" dirty="0" smtClean="0">
                <a:solidFill>
                  <a:srgbClr val="FF0000"/>
                </a:solidFill>
              </a:rPr>
              <a:t>THE GREAT DAY OF THE LORD </a:t>
            </a:r>
            <a:r>
              <a:rPr lang="en-US" b="1" dirty="0" smtClean="0"/>
              <a:t>is near, it is near, and hasteth greatly, even the voice of the day of the LORD the mighty man shall cry bitterly that day is a day of wrath a day of wasteness and desolation. </a:t>
            </a:r>
            <a:r>
              <a:rPr lang="en-US" b="1" dirty="0" smtClean="0">
                <a:solidFill>
                  <a:srgbClr val="FF0000"/>
                </a:solidFill>
              </a:rPr>
              <a:t>A DAY OF DARKNESS </a:t>
            </a:r>
            <a:r>
              <a:rPr lang="en-US" b="1" dirty="0" smtClean="0"/>
              <a:t>and </a:t>
            </a:r>
            <a:r>
              <a:rPr lang="en-US" b="1" dirty="0" smtClean="0">
                <a:solidFill>
                  <a:srgbClr val="FF0000"/>
                </a:solidFill>
              </a:rPr>
              <a:t>GLOOMINESS</a:t>
            </a:r>
            <a:r>
              <a:rPr lang="en-US" b="1" dirty="0" smtClean="0"/>
              <a:t>, a </a:t>
            </a:r>
            <a:r>
              <a:rPr lang="en-US" b="1" dirty="0" smtClean="0">
                <a:solidFill>
                  <a:srgbClr val="FF0000"/>
                </a:solidFill>
              </a:rPr>
              <a:t>DAY OF CLOUDS</a:t>
            </a:r>
            <a:r>
              <a:rPr lang="en-US" b="1" dirty="0" smtClean="0"/>
              <a:t> and </a:t>
            </a:r>
            <a:r>
              <a:rPr lang="en-US" b="1" dirty="0" smtClean="0">
                <a:solidFill>
                  <a:srgbClr val="FF0000"/>
                </a:solidFill>
              </a:rPr>
              <a:t>THICK DARKNESS </a:t>
            </a:r>
            <a:r>
              <a:rPr lang="en-US" b="1" dirty="0" smtClean="0"/>
              <a:t>a </a:t>
            </a:r>
            <a:r>
              <a:rPr lang="en-US" b="1" dirty="0" smtClean="0">
                <a:solidFill>
                  <a:srgbClr val="FF0000"/>
                </a:solidFill>
              </a:rPr>
              <a:t>DAY OF THE TRUMPET </a:t>
            </a:r>
            <a:r>
              <a:rPr lang="en-US" b="1" dirty="0" smtClean="0"/>
              <a:t>and </a:t>
            </a:r>
            <a:r>
              <a:rPr lang="en-US" b="1" dirty="0" smtClean="0">
                <a:solidFill>
                  <a:srgbClr val="FF0000"/>
                </a:solidFill>
              </a:rPr>
              <a:t>AGAINST THE FENCED CITIES</a:t>
            </a:r>
            <a:r>
              <a:rPr lang="en-US" b="1" dirty="0" smtClean="0"/>
              <a:t> and </a:t>
            </a:r>
            <a:r>
              <a:rPr lang="en-US" b="1" dirty="0" smtClean="0">
                <a:solidFill>
                  <a:srgbClr val="FF0000"/>
                </a:solidFill>
              </a:rPr>
              <a:t>AGAINST THE HIGH TOWERS- </a:t>
            </a:r>
            <a:r>
              <a:rPr lang="en-US" b="1" dirty="0" smtClean="0"/>
              <a:t>Zep 1:14-16</a:t>
            </a:r>
          </a:p>
          <a:p>
            <a:pPr algn="ctr"/>
            <a:endParaRPr lang="en-US" b="1" dirty="0" smtClean="0"/>
          </a:p>
          <a:p>
            <a:pPr algn="ctr"/>
            <a:endParaRPr lang="en-US" b="1" dirty="0" smtClean="0"/>
          </a:p>
        </p:txBody>
      </p:sp>
      <p:sp>
        <p:nvSpPr>
          <p:cNvPr id="9" name="TextBox 8"/>
          <p:cNvSpPr txBox="1"/>
          <p:nvPr/>
        </p:nvSpPr>
        <p:spPr>
          <a:xfrm>
            <a:off x="128680" y="4953000"/>
            <a:ext cx="8515409" cy="1569660"/>
          </a:xfrm>
          <a:prstGeom prst="rect">
            <a:avLst/>
          </a:prstGeom>
          <a:noFill/>
        </p:spPr>
        <p:txBody>
          <a:bodyPr wrap="none" rtlCol="0">
            <a:spAutoFit/>
          </a:bodyPr>
          <a:lstStyle/>
          <a:p>
            <a:pPr algn="ctr"/>
            <a:r>
              <a:rPr lang="en-US" sz="2400" b="1" dirty="0" smtClean="0"/>
              <a:t>Now think about the comparison</a:t>
            </a:r>
          </a:p>
          <a:p>
            <a:pPr algn="ctr"/>
            <a:r>
              <a:rPr lang="en-US" dirty="0" smtClean="0"/>
              <a:t> Back in the Great Flood the RAIN WAS NOT STOPPED FOR </a:t>
            </a:r>
          </a:p>
          <a:p>
            <a:pPr algn="ctr"/>
            <a:r>
              <a:rPr lang="en-US" dirty="0" smtClean="0"/>
              <a:t>An 150 DAYS, The  sky was </a:t>
            </a:r>
            <a:r>
              <a:rPr lang="en-US" b="1" dirty="0" smtClean="0">
                <a:solidFill>
                  <a:srgbClr val="FF0000"/>
                </a:solidFill>
              </a:rPr>
              <a:t>DARKEN BECAUSE OF THE CLOUDS </a:t>
            </a:r>
            <a:r>
              <a:rPr lang="en-US" dirty="0" smtClean="0"/>
              <a:t>that  brought </a:t>
            </a:r>
          </a:p>
          <a:p>
            <a:pPr algn="ctr"/>
            <a:r>
              <a:rPr lang="en-US" dirty="0" smtClean="0"/>
              <a:t>              The rain and </a:t>
            </a:r>
            <a:r>
              <a:rPr lang="en-US" b="1" dirty="0" smtClean="0">
                <a:solidFill>
                  <a:srgbClr val="FF0000"/>
                </a:solidFill>
              </a:rPr>
              <a:t>GLOOMINESS</a:t>
            </a:r>
            <a:r>
              <a:rPr lang="en-US" dirty="0" smtClean="0"/>
              <a:t> all of the fenced cities were drowned and there </a:t>
            </a:r>
            <a:r>
              <a:rPr lang="en-US" b="1" dirty="0" smtClean="0">
                <a:solidFill>
                  <a:srgbClr val="FF0000"/>
                </a:solidFill>
              </a:rPr>
              <a:t>WAS</a:t>
            </a:r>
          </a:p>
          <a:p>
            <a:pPr algn="ctr"/>
            <a:r>
              <a:rPr lang="en-US" b="1" dirty="0" smtClean="0">
                <a:solidFill>
                  <a:srgbClr val="FF0000"/>
                </a:solidFill>
              </a:rPr>
              <a:t> NO HIGH TOWER THAT  ANY MAN SAVE HIMSELF</a:t>
            </a:r>
            <a:r>
              <a:rPr lang="en-US" dirty="0" smtClean="0">
                <a:solidFill>
                  <a:srgbClr val="FF0000"/>
                </a:solidFill>
              </a:rPr>
              <a:t> </a:t>
            </a:r>
            <a:r>
              <a:rPr lang="en-US" dirty="0" smtClean="0"/>
              <a:t>back in the days of Noah</a:t>
            </a:r>
            <a:endParaRPr lang="en-US" dirty="0"/>
          </a:p>
        </p:txBody>
      </p:sp>
      <p:sp>
        <p:nvSpPr>
          <p:cNvPr id="10" name="Rectangle 9"/>
          <p:cNvSpPr/>
          <p:nvPr/>
        </p:nvSpPr>
        <p:spPr>
          <a:xfrm>
            <a:off x="0" y="685800"/>
            <a:ext cx="9144000" cy="461665"/>
          </a:xfrm>
          <a:prstGeom prst="rect">
            <a:avLst/>
          </a:prstGeom>
        </p:spPr>
        <p:txBody>
          <a:bodyPr wrap="square">
            <a:spAutoFit/>
          </a:bodyPr>
          <a:lstStyle/>
          <a:p>
            <a:pPr algn="ctr"/>
            <a:r>
              <a:rPr lang="en-US" sz="2400" b="1" dirty="0" smtClean="0">
                <a:solidFill>
                  <a:schemeClr val="tx1"/>
                </a:solidFill>
              </a:rPr>
              <a:t> (continuation)</a:t>
            </a:r>
            <a:endParaRPr lang="en-US"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slide(fromBottom)">
                                      <p:cBhvr>
                                        <p:cTn id="13" dur="500"/>
                                        <p:tgtEl>
                                          <p:spTgt spid="7">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7" presetClass="entr" presetSubtype="0" fill="hold" nodeType="clickEffect">
                                  <p:stCondLst>
                                    <p:cond delay="0"/>
                                  </p:stCondLst>
                                  <p:childTnLst>
                                    <p:set>
                                      <p:cBhvr>
                                        <p:cTn id="17" dur="1" fill="hold">
                                          <p:stCondLst>
                                            <p:cond delay="0"/>
                                          </p:stCondLst>
                                        </p:cTn>
                                        <p:tgtEl>
                                          <p:spTgt spid="11">
                                            <p:txEl>
                                              <p:pRg st="0" end="0"/>
                                            </p:txEl>
                                          </p:spTgt>
                                        </p:tgtEl>
                                        <p:attrNameLst>
                                          <p:attrName>style.visibility</p:attrName>
                                        </p:attrNameLst>
                                      </p:cBhvr>
                                      <p:to>
                                        <p:strVal val="visible"/>
                                      </p:to>
                                    </p:set>
                                    <p:animEffect transition="in" filter="fade">
                                      <p:cBhvr>
                                        <p:cTn id="18" dur="1000"/>
                                        <p:tgtEl>
                                          <p:spTgt spid="11">
                                            <p:txEl>
                                              <p:pRg st="0" end="0"/>
                                            </p:txEl>
                                          </p:spTgt>
                                        </p:tgtEl>
                                      </p:cBhvr>
                                    </p:animEffect>
                                    <p:anim calcmode="lin" valueType="num">
                                      <p:cBhvr>
                                        <p:cTn id="19"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20" dur="900" decel="100000" fill="hold"/>
                                        <p:tgtEl>
                                          <p:spTgt spid="11">
                                            <p:txEl>
                                              <p:pRg st="0" end="0"/>
                                            </p:txEl>
                                          </p:spTgt>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11">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nodeType="clickEffect">
                                  <p:stCondLst>
                                    <p:cond delay="0"/>
                                  </p:stCondLst>
                                  <p:childTnLst>
                                    <p:set>
                                      <p:cBhvr>
                                        <p:cTn id="25" dur="1" fill="hold">
                                          <p:stCondLst>
                                            <p:cond delay="0"/>
                                          </p:stCondLst>
                                        </p:cTn>
                                        <p:tgtEl>
                                          <p:spTgt spid="11">
                                            <p:txEl>
                                              <p:pRg st="2" end="2"/>
                                            </p:txEl>
                                          </p:spTgt>
                                        </p:tgtEl>
                                        <p:attrNameLst>
                                          <p:attrName>style.visibility</p:attrName>
                                        </p:attrNameLst>
                                      </p:cBhvr>
                                      <p:to>
                                        <p:strVal val="visible"/>
                                      </p:to>
                                    </p:set>
                                    <p:animEffect transition="in" filter="box(in)">
                                      <p:cBhvr>
                                        <p:cTn id="26" dur="500"/>
                                        <p:tgtEl>
                                          <p:spTgt spid="11">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anim calcmode="lin" valueType="num">
                                      <p:cBhvr additive="base">
                                        <p:cTn id="31"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
                                            <p:txEl>
                                              <p:pRg st="1" end="1"/>
                                            </p:txEl>
                                          </p:spTgt>
                                        </p:tgtEl>
                                        <p:attrNameLst>
                                          <p:attrName>style.visibility</p:attrName>
                                        </p:attrNameLst>
                                      </p:cBhvr>
                                      <p:to>
                                        <p:strVal val="visible"/>
                                      </p:to>
                                    </p:set>
                                    <p:anim calcmode="lin" valueType="num">
                                      <p:cBhvr additive="base">
                                        <p:cTn id="37"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1" end="1"/>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9">
                                            <p:txEl>
                                              <p:pRg st="2" end="2"/>
                                            </p:txEl>
                                          </p:spTgt>
                                        </p:tgtEl>
                                        <p:attrNameLst>
                                          <p:attrName>style.visibility</p:attrName>
                                        </p:attrNameLst>
                                      </p:cBhvr>
                                      <p:to>
                                        <p:strVal val="visible"/>
                                      </p:to>
                                    </p:set>
                                    <p:anim calcmode="lin" valueType="num">
                                      <p:cBhvr additive="base">
                                        <p:cTn id="41"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9">
                                            <p:txEl>
                                              <p:pRg st="2" end="2"/>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9">
                                            <p:txEl>
                                              <p:pRg st="3" end="3"/>
                                            </p:txEl>
                                          </p:spTgt>
                                        </p:tgtEl>
                                        <p:attrNameLst>
                                          <p:attrName>style.visibility</p:attrName>
                                        </p:attrNameLst>
                                      </p:cBhvr>
                                      <p:to>
                                        <p:strVal val="visible"/>
                                      </p:to>
                                    </p:set>
                                    <p:anim calcmode="lin" valueType="num">
                                      <p:cBhvr additive="base">
                                        <p:cTn id="4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9">
                                            <p:txEl>
                                              <p:pRg st="3" end="3"/>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9">
                                            <p:txEl>
                                              <p:pRg st="4" end="4"/>
                                            </p:txEl>
                                          </p:spTgt>
                                        </p:tgtEl>
                                        <p:attrNameLst>
                                          <p:attrName>style.visibility</p:attrName>
                                        </p:attrNameLst>
                                      </p:cBhvr>
                                      <p:to>
                                        <p:strVal val="visible"/>
                                      </p:to>
                                    </p:set>
                                    <p:anim calcmode="lin" valueType="num">
                                      <p:cBhvr additive="base">
                                        <p:cTn id="49"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9800"/>
            <a:ext cx="8077200" cy="1673352"/>
          </a:xfrm>
        </p:spPr>
        <p:txBody>
          <a:bodyPr>
            <a:normAutofit fontScale="90000"/>
          </a:bodyPr>
          <a:lstStyle/>
          <a:p>
            <a:pPr algn="ctr"/>
            <a:r>
              <a:rPr lang="en-US" sz="4800" dirty="0" smtClean="0">
                <a:solidFill>
                  <a:schemeClr val="tx1"/>
                </a:solidFill>
              </a:rPr>
              <a:t> </a:t>
            </a:r>
            <a:r>
              <a:rPr lang="en-US" sz="4800" dirty="0" smtClean="0">
                <a:solidFill>
                  <a:srgbClr val="FFC000"/>
                </a:solidFill>
              </a:rPr>
              <a:t>Did God show Moses His Prophetic Count?</a:t>
            </a:r>
            <a:br>
              <a:rPr lang="en-US" sz="4800" dirty="0" smtClean="0">
                <a:solidFill>
                  <a:srgbClr val="FFC000"/>
                </a:solidFill>
              </a:rPr>
            </a:br>
            <a:r>
              <a:rPr lang="en-US" sz="4800" dirty="0" smtClean="0">
                <a:solidFill>
                  <a:srgbClr val="FFC000"/>
                </a:solidFill>
              </a:rPr>
              <a:t>The Book of Numbers</a:t>
            </a:r>
            <a:endParaRPr lang="en-US" sz="4800" dirty="0">
              <a:solidFill>
                <a:srgbClr val="FFC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761999"/>
          </a:xfrm>
        </p:spPr>
        <p:txBody>
          <a:bodyPr>
            <a:normAutofit/>
          </a:bodyPr>
          <a:lstStyle/>
          <a:p>
            <a:pPr algn="ctr"/>
            <a:r>
              <a:rPr lang="en-US" dirty="0" smtClean="0">
                <a:solidFill>
                  <a:srgbClr val="FFC000"/>
                </a:solidFill>
              </a:rPr>
              <a:t>The Prophetic Count of God</a:t>
            </a:r>
            <a:endParaRPr lang="en-US" dirty="0">
              <a:solidFill>
                <a:srgbClr val="FFC000"/>
              </a:solidFill>
            </a:endParaRPr>
          </a:p>
        </p:txBody>
      </p:sp>
      <p:cxnSp>
        <p:nvCxnSpPr>
          <p:cNvPr id="5" name="Straight Connector 4"/>
          <p:cNvCxnSpPr/>
          <p:nvPr/>
        </p:nvCxnSpPr>
        <p:spPr>
          <a:xfrm>
            <a:off x="838200" y="762000"/>
            <a:ext cx="7924800" cy="0"/>
          </a:xfrm>
          <a:prstGeom prst="line">
            <a:avLst/>
          </a:prstGeom>
        </p:spPr>
        <p:style>
          <a:lnRef idx="3">
            <a:schemeClr val="dk1"/>
          </a:lnRef>
          <a:fillRef idx="0">
            <a:schemeClr val="dk1"/>
          </a:fillRef>
          <a:effectRef idx="2">
            <a:schemeClr val="dk1"/>
          </a:effectRef>
          <a:fontRef idx="minor">
            <a:schemeClr val="tx1"/>
          </a:fontRef>
        </p:style>
      </p:cxnSp>
      <p:sp>
        <p:nvSpPr>
          <p:cNvPr id="6" name="Rectangle 5"/>
          <p:cNvSpPr/>
          <p:nvPr/>
        </p:nvSpPr>
        <p:spPr>
          <a:xfrm>
            <a:off x="304800" y="685800"/>
            <a:ext cx="8610600" cy="830997"/>
          </a:xfrm>
          <a:prstGeom prst="rect">
            <a:avLst/>
          </a:prstGeom>
          <a:ln>
            <a:solidFill>
              <a:srgbClr val="FFC000"/>
            </a:solidFill>
          </a:ln>
        </p:spPr>
        <p:txBody>
          <a:bodyPr wrap="square">
            <a:spAutoFit/>
          </a:bodyPr>
          <a:lstStyle/>
          <a:p>
            <a:pPr algn="ctr"/>
            <a:r>
              <a:rPr lang="en-US" sz="2400" b="1" dirty="0" smtClean="0">
                <a:solidFill>
                  <a:schemeClr val="tx1"/>
                </a:solidFill>
              </a:rPr>
              <a:t> God showed Moses the Luna Calendar and then the Prophetic Count  in the Book of Numbers</a:t>
            </a:r>
            <a:endParaRPr lang="en-US" sz="2400" dirty="0">
              <a:solidFill>
                <a:schemeClr val="tx1"/>
              </a:solidFill>
            </a:endParaRPr>
          </a:p>
        </p:txBody>
      </p:sp>
      <p:sp>
        <p:nvSpPr>
          <p:cNvPr id="13" name="TextBox 12"/>
          <p:cNvSpPr txBox="1"/>
          <p:nvPr/>
        </p:nvSpPr>
        <p:spPr>
          <a:xfrm>
            <a:off x="0" y="1752600"/>
            <a:ext cx="9144000" cy="1200329"/>
          </a:xfrm>
          <a:prstGeom prst="rect">
            <a:avLst/>
          </a:prstGeom>
          <a:noFill/>
        </p:spPr>
        <p:txBody>
          <a:bodyPr wrap="square" rtlCol="0">
            <a:spAutoFit/>
          </a:bodyPr>
          <a:lstStyle/>
          <a:p>
            <a:r>
              <a:rPr lang="en-US" dirty="0" smtClean="0"/>
              <a:t>God starts with the daily, </a:t>
            </a:r>
            <a:r>
              <a:rPr lang="en-US" dirty="0" smtClean="0"/>
              <a:t>the weekly,  </a:t>
            </a:r>
            <a:r>
              <a:rPr lang="en-US" dirty="0" smtClean="0"/>
              <a:t>the monthly  burnt offerings in the 28</a:t>
            </a:r>
            <a:r>
              <a:rPr lang="en-US" baseline="30000" dirty="0" smtClean="0"/>
              <a:t>th</a:t>
            </a:r>
            <a:r>
              <a:rPr lang="en-US" dirty="0" smtClean="0"/>
              <a:t>  </a:t>
            </a:r>
            <a:r>
              <a:rPr lang="en-US" dirty="0" smtClean="0"/>
              <a:t>Chapter of Numbers. </a:t>
            </a:r>
            <a:r>
              <a:rPr lang="en-US" dirty="0" smtClean="0"/>
              <a:t>T</a:t>
            </a:r>
            <a:r>
              <a:rPr lang="en-US" dirty="0" smtClean="0"/>
              <a:t>hen </a:t>
            </a:r>
            <a:r>
              <a:rPr lang="en-US" dirty="0" smtClean="0"/>
              <a:t>he begins  his annual Feast in the </a:t>
            </a:r>
            <a:r>
              <a:rPr lang="en-US" dirty="0" smtClean="0"/>
              <a:t>same chapter fulfilled </a:t>
            </a:r>
            <a:r>
              <a:rPr lang="en-US" dirty="0" smtClean="0"/>
              <a:t>by Jesus  in his  first coming </a:t>
            </a:r>
            <a:r>
              <a:rPr lang="en-US" dirty="0" smtClean="0"/>
              <a:t>. </a:t>
            </a:r>
            <a:r>
              <a:rPr lang="en-US" dirty="0" smtClean="0"/>
              <a:t>T</a:t>
            </a:r>
            <a:r>
              <a:rPr lang="en-US" dirty="0" smtClean="0"/>
              <a:t>he feast will be fulfilled </a:t>
            </a:r>
            <a:r>
              <a:rPr lang="en-US" dirty="0" smtClean="0"/>
              <a:t>by Jesus in his second coming </a:t>
            </a:r>
            <a:r>
              <a:rPr lang="en-US" dirty="0" smtClean="0"/>
              <a:t>in  </a:t>
            </a:r>
            <a:r>
              <a:rPr lang="en-US" dirty="0" smtClean="0"/>
              <a:t>29</a:t>
            </a:r>
            <a:r>
              <a:rPr lang="en-US" baseline="30000" dirty="0" smtClean="0"/>
              <a:t>th</a:t>
            </a:r>
            <a:r>
              <a:rPr lang="en-US" dirty="0" smtClean="0"/>
              <a:t> Chapters of the book of Number.   </a:t>
            </a:r>
            <a:endParaRPr lang="en-US" dirty="0"/>
          </a:p>
        </p:txBody>
      </p:sp>
      <p:sp>
        <p:nvSpPr>
          <p:cNvPr id="14" name="TextBox 13"/>
          <p:cNvSpPr txBox="1"/>
          <p:nvPr/>
        </p:nvSpPr>
        <p:spPr>
          <a:xfrm>
            <a:off x="381000" y="2667000"/>
            <a:ext cx="8208209" cy="2585323"/>
          </a:xfrm>
          <a:prstGeom prst="rect">
            <a:avLst/>
          </a:prstGeom>
          <a:noFill/>
        </p:spPr>
        <p:txBody>
          <a:bodyPr wrap="none" rtlCol="0">
            <a:spAutoFit/>
          </a:bodyPr>
          <a:lstStyle/>
          <a:p>
            <a:endParaRPr lang="en-US" dirty="0" smtClean="0"/>
          </a:p>
          <a:p>
            <a:r>
              <a:rPr lang="en-US" dirty="0" smtClean="0"/>
              <a:t>God </a:t>
            </a:r>
            <a:r>
              <a:rPr lang="en-US" dirty="0" smtClean="0"/>
              <a:t>reveals to Moses In  Numbers 28:1-16</a:t>
            </a:r>
          </a:p>
          <a:p>
            <a:r>
              <a:rPr lang="en-US" b="1" dirty="0" smtClean="0">
                <a:solidFill>
                  <a:srgbClr val="FFFF00"/>
                </a:solidFill>
              </a:rPr>
              <a:t>ONE CALENDAR  UNDER THE LEVITICAL PRIESTHOOD </a:t>
            </a:r>
            <a:r>
              <a:rPr lang="en-US" dirty="0" smtClean="0"/>
              <a:t>containing  the following:</a:t>
            </a:r>
          </a:p>
          <a:p>
            <a:endParaRPr lang="en-US" dirty="0" smtClean="0"/>
          </a:p>
          <a:p>
            <a:r>
              <a:rPr lang="en-US" dirty="0" smtClean="0"/>
              <a:t>The </a:t>
            </a:r>
            <a:r>
              <a:rPr lang="en-US" b="1" dirty="0" smtClean="0">
                <a:solidFill>
                  <a:srgbClr val="FFFF00"/>
                </a:solidFill>
              </a:rPr>
              <a:t>DAILY</a:t>
            </a:r>
            <a:r>
              <a:rPr lang="en-US" dirty="0" smtClean="0"/>
              <a:t> sacrifices Verses 3-8,</a:t>
            </a:r>
          </a:p>
          <a:p>
            <a:r>
              <a:rPr lang="en-US" dirty="0" smtClean="0"/>
              <a:t> The </a:t>
            </a:r>
            <a:r>
              <a:rPr lang="en-US" b="1" dirty="0" smtClean="0">
                <a:solidFill>
                  <a:srgbClr val="FFFF00"/>
                </a:solidFill>
              </a:rPr>
              <a:t>WEEKLY</a:t>
            </a:r>
            <a:r>
              <a:rPr lang="en-US" dirty="0" smtClean="0"/>
              <a:t> sacrifices performed on the 7</a:t>
            </a:r>
            <a:r>
              <a:rPr lang="en-US" baseline="30000" dirty="0" smtClean="0"/>
              <a:t>th</a:t>
            </a:r>
            <a:r>
              <a:rPr lang="en-US" dirty="0" smtClean="0"/>
              <a:t>  day Sabbath Verses 9-10 .</a:t>
            </a:r>
          </a:p>
          <a:p>
            <a:r>
              <a:rPr lang="en-US" dirty="0" smtClean="0"/>
              <a:t>The </a:t>
            </a:r>
            <a:r>
              <a:rPr lang="en-US" b="1" dirty="0" smtClean="0">
                <a:solidFill>
                  <a:srgbClr val="FFFF00"/>
                </a:solidFill>
              </a:rPr>
              <a:t>MONTHLY</a:t>
            </a:r>
            <a:r>
              <a:rPr lang="en-US" dirty="0" smtClean="0"/>
              <a:t> sacrifices done at </a:t>
            </a:r>
            <a:r>
              <a:rPr lang="en-US" b="1" dirty="0" smtClean="0">
                <a:solidFill>
                  <a:srgbClr val="FFFF00"/>
                </a:solidFill>
              </a:rPr>
              <a:t>the beginning of every</a:t>
            </a:r>
          </a:p>
          <a:p>
            <a:r>
              <a:rPr lang="en-US" b="1" dirty="0" smtClean="0">
                <a:solidFill>
                  <a:srgbClr val="FFFF00"/>
                </a:solidFill>
              </a:rPr>
              <a:t>month</a:t>
            </a:r>
            <a:r>
              <a:rPr lang="en-US" dirty="0" smtClean="0"/>
              <a:t>  called the burnt offering of the month  Verses 11-15 </a:t>
            </a:r>
          </a:p>
          <a:p>
            <a:r>
              <a:rPr lang="en-US" b="1" dirty="0" smtClean="0">
                <a:solidFill>
                  <a:srgbClr val="FFFF00"/>
                </a:solidFill>
              </a:rPr>
              <a:t>also known as the New Moons ( 1Chr 23:31,Ezr 3:5-6) or THE LUNA CALENDAR  </a:t>
            </a:r>
            <a:endParaRPr lang="en-US" b="1" dirty="0">
              <a:solidFill>
                <a:srgbClr val="FFFF00"/>
              </a:solidFill>
            </a:endParaRPr>
          </a:p>
        </p:txBody>
      </p:sp>
      <p:sp>
        <p:nvSpPr>
          <p:cNvPr id="15" name="TextBox 14"/>
          <p:cNvSpPr txBox="1"/>
          <p:nvPr/>
        </p:nvSpPr>
        <p:spPr>
          <a:xfrm>
            <a:off x="249386" y="5334000"/>
            <a:ext cx="8997207" cy="1200329"/>
          </a:xfrm>
          <a:prstGeom prst="rect">
            <a:avLst/>
          </a:prstGeom>
          <a:noFill/>
        </p:spPr>
        <p:txBody>
          <a:bodyPr wrap="none" rtlCol="0">
            <a:spAutoFit/>
          </a:bodyPr>
          <a:lstStyle/>
          <a:p>
            <a:endParaRPr lang="en-US" dirty="0" smtClean="0"/>
          </a:p>
          <a:p>
            <a:r>
              <a:rPr lang="en-US" dirty="0" smtClean="0"/>
              <a:t>God </a:t>
            </a:r>
            <a:r>
              <a:rPr lang="en-US" dirty="0" smtClean="0"/>
              <a:t>now reveals to Moses starting at verse 16 -30 </a:t>
            </a:r>
            <a:r>
              <a:rPr lang="en-US" b="1" dirty="0" smtClean="0">
                <a:solidFill>
                  <a:srgbClr val="FFC000"/>
                </a:solidFill>
              </a:rPr>
              <a:t>THE  PROPHETIC  COUNT</a:t>
            </a:r>
          </a:p>
          <a:p>
            <a:r>
              <a:rPr lang="en-US" dirty="0" smtClean="0"/>
              <a:t> containing a part of the </a:t>
            </a:r>
            <a:r>
              <a:rPr lang="en-US" b="1" dirty="0" smtClean="0">
                <a:solidFill>
                  <a:srgbClr val="FFC000"/>
                </a:solidFill>
              </a:rPr>
              <a:t>FEAST of THE LORD </a:t>
            </a:r>
            <a:r>
              <a:rPr lang="en-US" dirty="0" smtClean="0"/>
              <a:t>and the remaining Feast to be </a:t>
            </a:r>
            <a:r>
              <a:rPr lang="en-US" dirty="0" smtClean="0"/>
              <a:t>fulfilled  </a:t>
            </a:r>
            <a:r>
              <a:rPr lang="en-US" dirty="0" smtClean="0"/>
              <a:t>starting</a:t>
            </a:r>
          </a:p>
          <a:p>
            <a:r>
              <a:rPr lang="en-US" dirty="0" smtClean="0"/>
              <a:t> at the top verse of the 29</a:t>
            </a:r>
            <a:r>
              <a:rPr lang="en-US" baseline="30000" dirty="0" smtClean="0"/>
              <a:t>th</a:t>
            </a:r>
            <a:r>
              <a:rPr lang="en-US" dirty="0" smtClean="0"/>
              <a:t>  Chapter which  </a:t>
            </a:r>
            <a:r>
              <a:rPr lang="en-US" b="1" dirty="0" smtClean="0">
                <a:solidFill>
                  <a:srgbClr val="FFC000"/>
                </a:solidFill>
              </a:rPr>
              <a:t>OCCUR  ANNUALLY </a:t>
            </a: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7"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1000"/>
                                        <p:tgtEl>
                                          <p:spTgt spid="13"/>
                                        </p:tgtEl>
                                      </p:cBhvr>
                                    </p:animEffect>
                                    <p:anim calcmode="lin" valueType="num">
                                      <p:cBhvr>
                                        <p:cTn id="14" dur="1000" fill="hold"/>
                                        <p:tgtEl>
                                          <p:spTgt spid="13"/>
                                        </p:tgtEl>
                                        <p:attrNameLst>
                                          <p:attrName>ppt_x</p:attrName>
                                        </p:attrNameLst>
                                      </p:cBhvr>
                                      <p:tavLst>
                                        <p:tav tm="0">
                                          <p:val>
                                            <p:strVal val="#ppt_x"/>
                                          </p:val>
                                        </p:tav>
                                        <p:tav tm="100000">
                                          <p:val>
                                            <p:strVal val="#ppt_x"/>
                                          </p:val>
                                        </p:tav>
                                      </p:tavLst>
                                    </p:anim>
                                    <p:anim calcmode="lin" valueType="num">
                                      <p:cBhvr>
                                        <p:cTn id="15" dur="900" decel="100000" fill="hold"/>
                                        <p:tgtEl>
                                          <p:spTgt spid="13"/>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4">
                                            <p:txEl>
                                              <p:pRg st="1" end="1"/>
                                            </p:txEl>
                                          </p:spTgt>
                                        </p:tgtEl>
                                        <p:attrNameLst>
                                          <p:attrName>style.visibility</p:attrName>
                                        </p:attrNameLst>
                                      </p:cBhvr>
                                      <p:to>
                                        <p:strVal val="visible"/>
                                      </p:to>
                                    </p:set>
                                    <p:anim calcmode="lin" valueType="num">
                                      <p:cBhvr additive="base">
                                        <p:cTn id="21"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4">
                                            <p:txEl>
                                              <p:pRg st="1" end="1"/>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4">
                                            <p:txEl>
                                              <p:pRg st="2" end="2"/>
                                            </p:txEl>
                                          </p:spTgt>
                                        </p:tgtEl>
                                        <p:attrNameLst>
                                          <p:attrName>style.visibility</p:attrName>
                                        </p:attrNameLst>
                                      </p:cBhvr>
                                      <p:to>
                                        <p:strVal val="visible"/>
                                      </p:to>
                                    </p:set>
                                    <p:anim calcmode="lin" valueType="num">
                                      <p:cBhvr additive="base">
                                        <p:cTn id="25"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
                                            <p:txEl>
                                              <p:pRg st="4" end="4"/>
                                            </p:txEl>
                                          </p:spTgt>
                                        </p:tgtEl>
                                        <p:attrNameLst>
                                          <p:attrName>style.visibility</p:attrName>
                                        </p:attrNameLst>
                                      </p:cBhvr>
                                      <p:to>
                                        <p:strVal val="visible"/>
                                      </p:to>
                                    </p:set>
                                    <p:anim calcmode="lin" valueType="num">
                                      <p:cBhvr additive="base">
                                        <p:cTn id="31" dur="500" fill="hold"/>
                                        <p:tgtEl>
                                          <p:spTgt spid="1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4">
                                            <p:txEl>
                                              <p:pRg st="5" end="5"/>
                                            </p:txEl>
                                          </p:spTgt>
                                        </p:tgtEl>
                                        <p:attrNameLst>
                                          <p:attrName>style.visibility</p:attrName>
                                        </p:attrNameLst>
                                      </p:cBhvr>
                                      <p:to>
                                        <p:strVal val="visible"/>
                                      </p:to>
                                    </p:set>
                                    <p:anim calcmode="lin" valueType="num">
                                      <p:cBhvr additive="base">
                                        <p:cTn id="37" dur="500" fill="hold"/>
                                        <p:tgtEl>
                                          <p:spTgt spid="1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4">
                                            <p:txEl>
                                              <p:pRg st="6" end="6"/>
                                            </p:txEl>
                                          </p:spTgt>
                                        </p:tgtEl>
                                        <p:attrNameLst>
                                          <p:attrName>style.visibility</p:attrName>
                                        </p:attrNameLst>
                                      </p:cBhvr>
                                      <p:to>
                                        <p:strVal val="visible"/>
                                      </p:to>
                                    </p:set>
                                    <p:anim calcmode="lin" valueType="num">
                                      <p:cBhvr additive="base">
                                        <p:cTn id="43" dur="500" fill="hold"/>
                                        <p:tgtEl>
                                          <p:spTgt spid="1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4">
                                            <p:txEl>
                                              <p:pRg st="6" end="6"/>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4">
                                            <p:txEl>
                                              <p:pRg st="7" end="7"/>
                                            </p:txEl>
                                          </p:spTgt>
                                        </p:tgtEl>
                                        <p:attrNameLst>
                                          <p:attrName>style.visibility</p:attrName>
                                        </p:attrNameLst>
                                      </p:cBhvr>
                                      <p:to>
                                        <p:strVal val="visible"/>
                                      </p:to>
                                    </p:set>
                                    <p:anim calcmode="lin" valueType="num">
                                      <p:cBhvr additive="base">
                                        <p:cTn id="47" dur="500" fill="hold"/>
                                        <p:tgtEl>
                                          <p:spTgt spid="14">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4">
                                            <p:txEl>
                                              <p:pRg st="7" end="7"/>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14">
                                            <p:txEl>
                                              <p:pRg st="8" end="8"/>
                                            </p:txEl>
                                          </p:spTgt>
                                        </p:tgtEl>
                                        <p:attrNameLst>
                                          <p:attrName>style.visibility</p:attrName>
                                        </p:attrNameLst>
                                      </p:cBhvr>
                                      <p:to>
                                        <p:strVal val="visible"/>
                                      </p:to>
                                    </p:set>
                                    <p:anim calcmode="lin" valueType="num">
                                      <p:cBhvr additive="base">
                                        <p:cTn id="51" dur="500" fill="hold"/>
                                        <p:tgtEl>
                                          <p:spTgt spid="14">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7" presetClass="entr" presetSubtype="0" fill="hold" nodeType="clickEffect">
                                  <p:stCondLst>
                                    <p:cond delay="0"/>
                                  </p:stCondLst>
                                  <p:childTnLst>
                                    <p:set>
                                      <p:cBhvr>
                                        <p:cTn id="56" dur="1" fill="hold">
                                          <p:stCondLst>
                                            <p:cond delay="0"/>
                                          </p:stCondLst>
                                        </p:cTn>
                                        <p:tgtEl>
                                          <p:spTgt spid="15">
                                            <p:txEl>
                                              <p:pRg st="1" end="1"/>
                                            </p:txEl>
                                          </p:spTgt>
                                        </p:tgtEl>
                                        <p:attrNameLst>
                                          <p:attrName>style.visibility</p:attrName>
                                        </p:attrNameLst>
                                      </p:cBhvr>
                                      <p:to>
                                        <p:strVal val="visible"/>
                                      </p:to>
                                    </p:set>
                                    <p:animEffect transition="in" filter="fade">
                                      <p:cBhvr>
                                        <p:cTn id="57" dur="1000"/>
                                        <p:tgtEl>
                                          <p:spTgt spid="15">
                                            <p:txEl>
                                              <p:pRg st="1" end="1"/>
                                            </p:txEl>
                                          </p:spTgt>
                                        </p:tgtEl>
                                      </p:cBhvr>
                                    </p:animEffect>
                                    <p:anim calcmode="lin" valueType="num">
                                      <p:cBhvr>
                                        <p:cTn id="58" dur="1000" fill="hold"/>
                                        <p:tgtEl>
                                          <p:spTgt spid="15">
                                            <p:txEl>
                                              <p:pRg st="1" end="1"/>
                                            </p:txEl>
                                          </p:spTgt>
                                        </p:tgtEl>
                                        <p:attrNameLst>
                                          <p:attrName>ppt_x</p:attrName>
                                        </p:attrNameLst>
                                      </p:cBhvr>
                                      <p:tavLst>
                                        <p:tav tm="0">
                                          <p:val>
                                            <p:strVal val="#ppt_x"/>
                                          </p:val>
                                        </p:tav>
                                        <p:tav tm="100000">
                                          <p:val>
                                            <p:strVal val="#ppt_x"/>
                                          </p:val>
                                        </p:tav>
                                      </p:tavLst>
                                    </p:anim>
                                    <p:anim calcmode="lin" valueType="num">
                                      <p:cBhvr>
                                        <p:cTn id="59" dur="900" decel="100000" fill="hold"/>
                                        <p:tgtEl>
                                          <p:spTgt spid="15">
                                            <p:txEl>
                                              <p:pRg st="1" end="1"/>
                                            </p:txEl>
                                          </p:spTgt>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5">
                                            <p:txEl>
                                              <p:pRg st="1" end="1"/>
                                            </p:txEl>
                                          </p:spTgt>
                                        </p:tgtEl>
                                        <p:attrNameLst>
                                          <p:attrName>ppt_y</p:attrName>
                                        </p:attrNameLst>
                                      </p:cBhvr>
                                      <p:tavLst>
                                        <p:tav tm="0">
                                          <p:val>
                                            <p:strVal val="#ppt_y-.03"/>
                                          </p:val>
                                        </p:tav>
                                        <p:tav tm="100000">
                                          <p:val>
                                            <p:strVal val="#ppt_y"/>
                                          </p:val>
                                        </p:tav>
                                      </p:tavLst>
                                    </p:anim>
                                  </p:childTnLst>
                                </p:cTn>
                              </p:par>
                              <p:par>
                                <p:cTn id="61" presetID="37" presetClass="entr" presetSubtype="0" fill="hold" nodeType="withEffect">
                                  <p:stCondLst>
                                    <p:cond delay="0"/>
                                  </p:stCondLst>
                                  <p:childTnLst>
                                    <p:set>
                                      <p:cBhvr>
                                        <p:cTn id="62" dur="1" fill="hold">
                                          <p:stCondLst>
                                            <p:cond delay="0"/>
                                          </p:stCondLst>
                                        </p:cTn>
                                        <p:tgtEl>
                                          <p:spTgt spid="15">
                                            <p:txEl>
                                              <p:pRg st="2" end="2"/>
                                            </p:txEl>
                                          </p:spTgt>
                                        </p:tgtEl>
                                        <p:attrNameLst>
                                          <p:attrName>style.visibility</p:attrName>
                                        </p:attrNameLst>
                                      </p:cBhvr>
                                      <p:to>
                                        <p:strVal val="visible"/>
                                      </p:to>
                                    </p:set>
                                    <p:animEffect transition="in" filter="fade">
                                      <p:cBhvr>
                                        <p:cTn id="63" dur="1000"/>
                                        <p:tgtEl>
                                          <p:spTgt spid="15">
                                            <p:txEl>
                                              <p:pRg st="2" end="2"/>
                                            </p:txEl>
                                          </p:spTgt>
                                        </p:tgtEl>
                                      </p:cBhvr>
                                    </p:animEffect>
                                    <p:anim calcmode="lin" valueType="num">
                                      <p:cBhvr>
                                        <p:cTn id="64" dur="1000" fill="hold"/>
                                        <p:tgtEl>
                                          <p:spTgt spid="15">
                                            <p:txEl>
                                              <p:pRg st="2" end="2"/>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15">
                                            <p:txEl>
                                              <p:pRg st="2" end="2"/>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5">
                                            <p:txEl>
                                              <p:pRg st="2" end="2"/>
                                            </p:txEl>
                                          </p:spTgt>
                                        </p:tgtEl>
                                        <p:attrNameLst>
                                          <p:attrName>ppt_y</p:attrName>
                                        </p:attrNameLst>
                                      </p:cBhvr>
                                      <p:tavLst>
                                        <p:tav tm="0">
                                          <p:val>
                                            <p:strVal val="#ppt_y-.03"/>
                                          </p:val>
                                        </p:tav>
                                        <p:tav tm="100000">
                                          <p:val>
                                            <p:strVal val="#ppt_y"/>
                                          </p:val>
                                        </p:tav>
                                      </p:tavLst>
                                    </p:anim>
                                  </p:childTnLst>
                                </p:cTn>
                              </p:par>
                              <p:par>
                                <p:cTn id="67" presetID="37" presetClass="entr" presetSubtype="0" fill="hold" nodeType="withEffect">
                                  <p:stCondLst>
                                    <p:cond delay="0"/>
                                  </p:stCondLst>
                                  <p:childTnLst>
                                    <p:set>
                                      <p:cBhvr>
                                        <p:cTn id="68" dur="1" fill="hold">
                                          <p:stCondLst>
                                            <p:cond delay="0"/>
                                          </p:stCondLst>
                                        </p:cTn>
                                        <p:tgtEl>
                                          <p:spTgt spid="15">
                                            <p:txEl>
                                              <p:pRg st="3" end="3"/>
                                            </p:txEl>
                                          </p:spTgt>
                                        </p:tgtEl>
                                        <p:attrNameLst>
                                          <p:attrName>style.visibility</p:attrName>
                                        </p:attrNameLst>
                                      </p:cBhvr>
                                      <p:to>
                                        <p:strVal val="visible"/>
                                      </p:to>
                                    </p:set>
                                    <p:animEffect transition="in" filter="fade">
                                      <p:cBhvr>
                                        <p:cTn id="69" dur="1000"/>
                                        <p:tgtEl>
                                          <p:spTgt spid="15">
                                            <p:txEl>
                                              <p:pRg st="3" end="3"/>
                                            </p:txEl>
                                          </p:spTgt>
                                        </p:tgtEl>
                                      </p:cBhvr>
                                    </p:animEffect>
                                    <p:anim calcmode="lin" valueType="num">
                                      <p:cBhvr>
                                        <p:cTn id="70" dur="1000" fill="hold"/>
                                        <p:tgtEl>
                                          <p:spTgt spid="15">
                                            <p:txEl>
                                              <p:pRg st="3" end="3"/>
                                            </p:txEl>
                                          </p:spTgt>
                                        </p:tgtEl>
                                        <p:attrNameLst>
                                          <p:attrName>ppt_x</p:attrName>
                                        </p:attrNameLst>
                                      </p:cBhvr>
                                      <p:tavLst>
                                        <p:tav tm="0">
                                          <p:val>
                                            <p:strVal val="#ppt_x"/>
                                          </p:val>
                                        </p:tav>
                                        <p:tav tm="100000">
                                          <p:val>
                                            <p:strVal val="#ppt_x"/>
                                          </p:val>
                                        </p:tav>
                                      </p:tavLst>
                                    </p:anim>
                                    <p:anim calcmode="lin" valueType="num">
                                      <p:cBhvr>
                                        <p:cTn id="71" dur="900" decel="100000" fill="hold"/>
                                        <p:tgtEl>
                                          <p:spTgt spid="15">
                                            <p:txEl>
                                              <p:pRg st="3" end="3"/>
                                            </p:txEl>
                                          </p:spTgt>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15">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3"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761999"/>
          </a:xfrm>
        </p:spPr>
        <p:txBody>
          <a:bodyPr>
            <a:normAutofit/>
          </a:bodyPr>
          <a:lstStyle/>
          <a:p>
            <a:pPr algn="ctr"/>
            <a:r>
              <a:rPr lang="en-US" dirty="0" smtClean="0">
                <a:solidFill>
                  <a:srgbClr val="FFC000"/>
                </a:solidFill>
              </a:rPr>
              <a:t>The Prophetic Count of God</a:t>
            </a:r>
            <a:endParaRPr lang="en-US" dirty="0">
              <a:solidFill>
                <a:srgbClr val="FFC000"/>
              </a:solidFill>
            </a:endParaRPr>
          </a:p>
        </p:txBody>
      </p:sp>
      <p:cxnSp>
        <p:nvCxnSpPr>
          <p:cNvPr id="5" name="Straight Connector 4"/>
          <p:cNvCxnSpPr/>
          <p:nvPr/>
        </p:nvCxnSpPr>
        <p:spPr>
          <a:xfrm>
            <a:off x="838200" y="762000"/>
            <a:ext cx="7924800" cy="0"/>
          </a:xfrm>
          <a:prstGeom prst="line">
            <a:avLst/>
          </a:prstGeom>
        </p:spPr>
        <p:style>
          <a:lnRef idx="3">
            <a:schemeClr val="dk1"/>
          </a:lnRef>
          <a:fillRef idx="0">
            <a:schemeClr val="dk1"/>
          </a:fillRef>
          <a:effectRef idx="2">
            <a:schemeClr val="dk1"/>
          </a:effectRef>
          <a:fontRef idx="minor">
            <a:schemeClr val="tx1"/>
          </a:fontRef>
        </p:style>
      </p:cxnSp>
      <p:sp>
        <p:nvSpPr>
          <p:cNvPr id="8" name="TextBox 7"/>
          <p:cNvSpPr txBox="1"/>
          <p:nvPr/>
        </p:nvSpPr>
        <p:spPr>
          <a:xfrm>
            <a:off x="1828800" y="609600"/>
            <a:ext cx="4138954" cy="369332"/>
          </a:xfrm>
          <a:prstGeom prst="rect">
            <a:avLst/>
          </a:prstGeom>
          <a:noFill/>
        </p:spPr>
        <p:txBody>
          <a:bodyPr wrap="none" rtlCol="0">
            <a:spAutoFit/>
          </a:bodyPr>
          <a:lstStyle/>
          <a:p>
            <a:r>
              <a:rPr lang="en-US" b="1" dirty="0" smtClean="0">
                <a:solidFill>
                  <a:srgbClr val="FFFF00"/>
                </a:solidFill>
              </a:rPr>
              <a:t>THREE KEY  VERSES  TO KEEP IN MIND</a:t>
            </a:r>
            <a:endParaRPr lang="en-US" b="1" dirty="0">
              <a:solidFill>
                <a:srgbClr val="FFFF00"/>
              </a:solidFill>
            </a:endParaRPr>
          </a:p>
        </p:txBody>
      </p:sp>
      <p:sp>
        <p:nvSpPr>
          <p:cNvPr id="11" name="TextBox 10"/>
          <p:cNvSpPr txBox="1"/>
          <p:nvPr/>
        </p:nvSpPr>
        <p:spPr>
          <a:xfrm>
            <a:off x="685800" y="914400"/>
            <a:ext cx="6463436" cy="369332"/>
          </a:xfrm>
          <a:prstGeom prst="rect">
            <a:avLst/>
          </a:prstGeom>
          <a:noFill/>
        </p:spPr>
        <p:txBody>
          <a:bodyPr wrap="none" rtlCol="0">
            <a:spAutoFit/>
          </a:bodyPr>
          <a:lstStyle/>
          <a:p>
            <a:pPr marL="342900" indent="-342900"/>
            <a:r>
              <a:rPr lang="en-US" dirty="0" smtClean="0"/>
              <a:t>(1) Num 28: 14 This is </a:t>
            </a:r>
            <a:r>
              <a:rPr lang="en-US" b="1" dirty="0" smtClean="0">
                <a:solidFill>
                  <a:srgbClr val="FFFF00"/>
                </a:solidFill>
              </a:rPr>
              <a:t>THE BURNT OFFERING OF EVERY MONTH</a:t>
            </a:r>
            <a:endParaRPr lang="en-US" b="1" dirty="0">
              <a:solidFill>
                <a:srgbClr val="FFFF00"/>
              </a:solidFill>
            </a:endParaRPr>
          </a:p>
        </p:txBody>
      </p:sp>
      <p:sp>
        <p:nvSpPr>
          <p:cNvPr id="12" name="TextBox 11"/>
          <p:cNvSpPr txBox="1"/>
          <p:nvPr/>
        </p:nvSpPr>
        <p:spPr>
          <a:xfrm>
            <a:off x="381000" y="1219200"/>
            <a:ext cx="7221913" cy="369332"/>
          </a:xfrm>
          <a:prstGeom prst="rect">
            <a:avLst/>
          </a:prstGeom>
          <a:noFill/>
        </p:spPr>
        <p:txBody>
          <a:bodyPr wrap="none" rtlCol="0">
            <a:spAutoFit/>
          </a:bodyPr>
          <a:lstStyle/>
          <a:p>
            <a:pPr marL="342900" indent="-342900"/>
            <a:r>
              <a:rPr lang="en-US" dirty="0" smtClean="0"/>
              <a:t>(2) Num 29:6  </a:t>
            </a:r>
            <a:r>
              <a:rPr lang="en-US" b="1" dirty="0" smtClean="0">
                <a:solidFill>
                  <a:srgbClr val="FFFF00"/>
                </a:solidFill>
              </a:rPr>
              <a:t>BESIDES THE BURNT OFFERING OF THE MONTH ******</a:t>
            </a:r>
            <a:endParaRPr lang="en-US" b="1" dirty="0">
              <a:solidFill>
                <a:srgbClr val="FFFF00"/>
              </a:solidFill>
            </a:endParaRPr>
          </a:p>
        </p:txBody>
      </p:sp>
      <p:sp>
        <p:nvSpPr>
          <p:cNvPr id="13" name="TextBox 12"/>
          <p:cNvSpPr txBox="1"/>
          <p:nvPr/>
        </p:nvSpPr>
        <p:spPr>
          <a:xfrm>
            <a:off x="79083" y="1600200"/>
            <a:ext cx="9064917" cy="923330"/>
          </a:xfrm>
          <a:prstGeom prst="rect">
            <a:avLst/>
          </a:prstGeom>
          <a:noFill/>
        </p:spPr>
        <p:txBody>
          <a:bodyPr wrap="none" rtlCol="0">
            <a:spAutoFit/>
          </a:bodyPr>
          <a:lstStyle/>
          <a:p>
            <a:pPr marL="342900" indent="-342900"/>
            <a:r>
              <a:rPr lang="en-US" dirty="0" smtClean="0"/>
              <a:t>(3) Num 29:39 These things ye shall do unto the LORD </a:t>
            </a:r>
            <a:r>
              <a:rPr lang="en-US" b="1" cap="all" dirty="0" smtClean="0">
                <a:solidFill>
                  <a:srgbClr val="FFFF00"/>
                </a:solidFill>
              </a:rPr>
              <a:t>in YOUR SET FEAST, BESIDES  </a:t>
            </a:r>
            <a:r>
              <a:rPr lang="en-US" dirty="0" smtClean="0"/>
              <a:t>your</a:t>
            </a:r>
          </a:p>
          <a:p>
            <a:pPr marL="342900" indent="-342900"/>
            <a:r>
              <a:rPr lang="en-US" dirty="0" smtClean="0"/>
              <a:t>Your vows and your free will offerings, for your burnt offerings and for your meat offerings</a:t>
            </a:r>
          </a:p>
          <a:p>
            <a:pPr marL="342900" indent="-342900"/>
            <a:r>
              <a:rPr lang="en-US" dirty="0" smtClean="0"/>
              <a:t>And for your drink offerings, and for your peace offerings.</a:t>
            </a:r>
          </a:p>
        </p:txBody>
      </p:sp>
      <p:pic>
        <p:nvPicPr>
          <p:cNvPr id="3074" name="Picture 2" descr="C:\Users\CCritt\Desktop\FEAST OVERVIEW.jpg"/>
          <p:cNvPicPr>
            <a:picLocks noChangeAspect="1" noChangeArrowheads="1"/>
          </p:cNvPicPr>
          <p:nvPr/>
        </p:nvPicPr>
        <p:blipFill>
          <a:blip r:embed="rId3"/>
          <a:srcRect l="1160" t="20427" r="24604" b="22502"/>
          <a:stretch>
            <a:fillRect/>
          </a:stretch>
        </p:blipFill>
        <p:spPr bwMode="auto">
          <a:xfrm>
            <a:off x="762000" y="3048000"/>
            <a:ext cx="7580922" cy="3657600"/>
          </a:xfrm>
          <a:prstGeom prst="rect">
            <a:avLst/>
          </a:prstGeom>
          <a:noFill/>
        </p:spPr>
      </p:pic>
      <p:sp>
        <p:nvSpPr>
          <p:cNvPr id="15" name="TextBox 14"/>
          <p:cNvSpPr txBox="1"/>
          <p:nvPr/>
        </p:nvSpPr>
        <p:spPr>
          <a:xfrm>
            <a:off x="228600" y="2514600"/>
            <a:ext cx="8477577" cy="369332"/>
          </a:xfrm>
          <a:prstGeom prst="rect">
            <a:avLst/>
          </a:prstGeom>
          <a:noFill/>
        </p:spPr>
        <p:txBody>
          <a:bodyPr wrap="none" rtlCol="0">
            <a:spAutoFit/>
          </a:bodyPr>
          <a:lstStyle/>
          <a:p>
            <a:r>
              <a:rPr lang="en-US" b="1" u="sng" dirty="0" smtClean="0">
                <a:solidFill>
                  <a:srgbClr val="FFFF00"/>
                </a:solidFill>
              </a:rPr>
              <a:t> </a:t>
            </a:r>
            <a:r>
              <a:rPr lang="en-US" b="1" u="sng" dirty="0" smtClean="0"/>
              <a:t>HERE’S AN OVERVIEW  OF  THE  FEAST  BASED  ON  HIS  </a:t>
            </a:r>
            <a:r>
              <a:rPr lang="en-US" b="1" dirty="0" smtClean="0">
                <a:solidFill>
                  <a:srgbClr val="FF0000"/>
                </a:solidFill>
              </a:rPr>
              <a:t>SET</a:t>
            </a:r>
            <a:r>
              <a:rPr lang="en-US" b="1" u="sng" dirty="0" smtClean="0">
                <a:solidFill>
                  <a:srgbClr val="FFFF00"/>
                </a:solidFill>
              </a:rPr>
              <a:t>  PROPHETIC  COUNT</a:t>
            </a:r>
            <a:endParaRPr lang="en-US" b="1" u="sng" dirty="0">
              <a:solidFill>
                <a:srgbClr val="FFFF00"/>
              </a:solidFill>
            </a:endParaRPr>
          </a:p>
        </p:txBody>
      </p:sp>
      <p:sp>
        <p:nvSpPr>
          <p:cNvPr id="14" name="TextBox 13"/>
          <p:cNvSpPr txBox="1"/>
          <p:nvPr/>
        </p:nvSpPr>
        <p:spPr>
          <a:xfrm>
            <a:off x="2438400" y="5638800"/>
            <a:ext cx="4572000" cy="461665"/>
          </a:xfrm>
          <a:prstGeom prst="rect">
            <a:avLst/>
          </a:prstGeom>
          <a:noFill/>
        </p:spPr>
        <p:txBody>
          <a:bodyPr wrap="square" rtlCol="0">
            <a:spAutoFit/>
          </a:bodyPr>
          <a:lstStyle/>
          <a:p>
            <a:r>
              <a:rPr lang="en-US" sz="2400" b="1" dirty="0" smtClean="0">
                <a:ln>
                  <a:solidFill>
                    <a:schemeClr val="tx1"/>
                  </a:solidFill>
                </a:ln>
                <a:solidFill>
                  <a:srgbClr val="FF0000"/>
                </a:solidFill>
              </a:rPr>
              <a:t> </a:t>
            </a:r>
            <a:r>
              <a:rPr lang="en-US" sz="2400" u="sng" dirty="0" smtClean="0">
                <a:ln w="12700" cmpd="sng">
                  <a:solidFill>
                    <a:schemeClr val="tx1"/>
                  </a:solidFill>
                  <a:prstDash val="solid"/>
                </a:ln>
                <a:effectLst>
                  <a:outerShdw blurRad="63500" dir="3600000" algn="tl" rotWithShape="0">
                    <a:srgbClr val="000000">
                      <a:alpha val="70000"/>
                    </a:srgbClr>
                  </a:outerShdw>
                </a:effectLst>
              </a:rPr>
              <a:t>KEY  EVENTS  TO KEEP IN MIND</a:t>
            </a:r>
            <a:endParaRPr lang="en-US" sz="2400" u="sng" dirty="0">
              <a:ln w="12700" cmpd="sng">
                <a:solidFill>
                  <a:schemeClr val="tx1"/>
                </a:solidFill>
                <a:prstDash val="solid"/>
              </a:ln>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slide(fromBottom)">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fill="hold"/>
                                        <p:tgtEl>
                                          <p:spTgt spid="12"/>
                                        </p:tgtEl>
                                        <p:attrNameLst>
                                          <p:attrName>ppt_x</p:attrName>
                                        </p:attrNameLst>
                                      </p:cBhvr>
                                      <p:tavLst>
                                        <p:tav tm="0">
                                          <p:val>
                                            <p:strVal val="#ppt_x"/>
                                          </p:val>
                                        </p:tav>
                                        <p:tav tm="100000">
                                          <p:val>
                                            <p:strVal val="#ppt_x"/>
                                          </p:val>
                                        </p:tav>
                                      </p:tavLst>
                                    </p:anim>
                                    <p:anim calcmode="lin" valueType="num">
                                      <p:cBhvr additive="base">
                                        <p:cTn id="1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7" presetClass="entr" presetSubtype="0"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1000"/>
                                        <p:tgtEl>
                                          <p:spTgt spid="13"/>
                                        </p:tgtEl>
                                      </p:cBhvr>
                                    </p:animEffect>
                                    <p:anim calcmode="lin" valueType="num">
                                      <p:cBhvr>
                                        <p:cTn id="25" dur="1000" fill="hold"/>
                                        <p:tgtEl>
                                          <p:spTgt spid="13"/>
                                        </p:tgtEl>
                                        <p:attrNameLst>
                                          <p:attrName>ppt_x</p:attrName>
                                        </p:attrNameLst>
                                      </p:cBhvr>
                                      <p:tavLst>
                                        <p:tav tm="0">
                                          <p:val>
                                            <p:strVal val="#ppt_x"/>
                                          </p:val>
                                        </p:tav>
                                        <p:tav tm="100000">
                                          <p:val>
                                            <p:strVal val="#ppt_x"/>
                                          </p:val>
                                        </p:tav>
                                      </p:tavLst>
                                    </p:anim>
                                    <p:anim calcmode="lin" valueType="num">
                                      <p:cBhvr>
                                        <p:cTn id="26" dur="900" decel="100000" fill="hold"/>
                                        <p:tgtEl>
                                          <p:spTgt spid="13"/>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additive="base">
                                        <p:cTn id="32" dur="500" fill="hold"/>
                                        <p:tgtEl>
                                          <p:spTgt spid="14"/>
                                        </p:tgtEl>
                                        <p:attrNameLst>
                                          <p:attrName>ppt_x</p:attrName>
                                        </p:attrNameLst>
                                      </p:cBhvr>
                                      <p:tavLst>
                                        <p:tav tm="0">
                                          <p:val>
                                            <p:strVal val="#ppt_x"/>
                                          </p:val>
                                        </p:tav>
                                        <p:tav tm="100000">
                                          <p:val>
                                            <p:strVal val="#ppt_x"/>
                                          </p:val>
                                        </p:tav>
                                      </p:tavLst>
                                    </p:anim>
                                    <p:anim calcmode="lin" valueType="num">
                                      <p:cBhvr additive="base">
                                        <p:cTn id="3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 calcmode="lin" valueType="num">
                                      <p:cBhvr additive="base">
                                        <p:cTn id="38" dur="500" fill="hold"/>
                                        <p:tgtEl>
                                          <p:spTgt spid="15"/>
                                        </p:tgtEl>
                                        <p:attrNameLst>
                                          <p:attrName>ppt_x</p:attrName>
                                        </p:attrNameLst>
                                      </p:cBhvr>
                                      <p:tavLst>
                                        <p:tav tm="0">
                                          <p:val>
                                            <p:strVal val="#ppt_x"/>
                                          </p:val>
                                        </p:tav>
                                        <p:tav tm="100000">
                                          <p:val>
                                            <p:strVal val="#ppt_x"/>
                                          </p:val>
                                        </p:tav>
                                      </p:tavLst>
                                    </p:anim>
                                    <p:anim calcmode="lin" valueType="num">
                                      <p:cBhvr additive="base">
                                        <p:cTn id="3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074"/>
                                        </p:tgtEl>
                                        <p:attrNameLst>
                                          <p:attrName>style.visibility</p:attrName>
                                        </p:attrNameLst>
                                      </p:cBhvr>
                                      <p:to>
                                        <p:strVal val="visible"/>
                                      </p:to>
                                    </p:set>
                                    <p:anim calcmode="lin" valueType="num">
                                      <p:cBhvr additive="base">
                                        <p:cTn id="44" dur="500" fill="hold"/>
                                        <p:tgtEl>
                                          <p:spTgt spid="3074"/>
                                        </p:tgtEl>
                                        <p:attrNameLst>
                                          <p:attrName>ppt_x</p:attrName>
                                        </p:attrNameLst>
                                      </p:cBhvr>
                                      <p:tavLst>
                                        <p:tav tm="0">
                                          <p:val>
                                            <p:strVal val="#ppt_x"/>
                                          </p:val>
                                        </p:tav>
                                        <p:tav tm="100000">
                                          <p:val>
                                            <p:strVal val="#ppt_x"/>
                                          </p:val>
                                        </p:tav>
                                      </p:tavLst>
                                    </p:anim>
                                    <p:anim calcmode="lin" valueType="num">
                                      <p:cBhvr additive="base">
                                        <p:cTn id="45"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2" grpId="0"/>
      <p:bldP spid="13" grpId="0"/>
      <p:bldP spid="15" grpId="0"/>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t>
            </a:r>
            <a:r>
              <a:rPr lang="en-US" sz="2400" dirty="0" smtClean="0"/>
              <a:t>The Luna Calendar (Levitical Priesthood), Solar                                  and  Prophetic Count of God </a:t>
            </a:r>
            <a:br>
              <a:rPr lang="en-US" sz="2400" dirty="0" smtClean="0"/>
            </a:br>
            <a:r>
              <a:rPr lang="en-US" sz="2400" dirty="0" smtClean="0"/>
              <a:t>(side by side)</a:t>
            </a:r>
            <a:endParaRPr lang="en-US" dirty="0"/>
          </a:p>
        </p:txBody>
      </p:sp>
      <p:graphicFrame>
        <p:nvGraphicFramePr>
          <p:cNvPr id="4" name="Content Placeholder 3"/>
          <p:cNvGraphicFramePr>
            <a:graphicFrameLocks noChangeAspect="1"/>
          </p:cNvGraphicFramePr>
          <p:nvPr>
            <p:ph idx="1"/>
          </p:nvPr>
        </p:nvGraphicFramePr>
        <p:xfrm>
          <a:off x="1255713" y="1774825"/>
          <a:ext cx="6632575" cy="4624388"/>
        </p:xfrm>
        <a:graphic>
          <a:graphicData uri="http://schemas.openxmlformats.org/presentationml/2006/ole">
            <p:oleObj spid="_x0000_s1027" name="Worksheet" r:id="rId3" imgW="7867697" imgH="5486400" progId="Excel.Sheet.12">
              <p:embed/>
            </p:oleObj>
          </a:graphicData>
        </a:graphic>
      </p:graphicFrame>
      <p:sp>
        <p:nvSpPr>
          <p:cNvPr id="5" name="TextBox 4"/>
          <p:cNvSpPr txBox="1"/>
          <p:nvPr/>
        </p:nvSpPr>
        <p:spPr>
          <a:xfrm>
            <a:off x="228600" y="1447800"/>
            <a:ext cx="8611203" cy="369332"/>
          </a:xfrm>
          <a:prstGeom prst="rect">
            <a:avLst/>
          </a:prstGeom>
          <a:noFill/>
        </p:spPr>
        <p:txBody>
          <a:bodyPr wrap="none" rtlCol="0">
            <a:spAutoFit/>
          </a:bodyPr>
          <a:lstStyle/>
          <a:p>
            <a:r>
              <a:rPr lang="en-US" dirty="0" smtClean="0"/>
              <a:t>Notice the variations of the Luna Calendar verses the consistency of  the Prophetic Count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828800"/>
            <a:ext cx="8458200" cy="2209800"/>
          </a:xfrm>
        </p:spPr>
        <p:txBody>
          <a:bodyPr>
            <a:normAutofit fontScale="90000"/>
          </a:bodyPr>
          <a:lstStyle/>
          <a:p>
            <a:pPr algn="ctr"/>
            <a:r>
              <a:rPr lang="en-US" sz="4800" dirty="0" smtClean="0">
                <a:solidFill>
                  <a:schemeClr val="tx1"/>
                </a:solidFill>
              </a:rPr>
              <a:t> </a:t>
            </a:r>
            <a:r>
              <a:rPr lang="en-US" sz="4800" dirty="0" smtClean="0">
                <a:solidFill>
                  <a:srgbClr val="FFC000"/>
                </a:solidFill>
              </a:rPr>
              <a:t>THE LORD </a:t>
            </a:r>
            <a:r>
              <a:rPr lang="en-US" sz="4800" dirty="0" smtClean="0">
                <a:solidFill>
                  <a:srgbClr val="FFC000"/>
                </a:solidFill>
              </a:rPr>
              <a:t>REQUIREMENT FOR </a:t>
            </a:r>
            <a:r>
              <a:rPr lang="en-US" sz="4800" dirty="0" smtClean="0">
                <a:solidFill>
                  <a:srgbClr val="FFC000"/>
                </a:solidFill>
              </a:rPr>
              <a:t> </a:t>
            </a:r>
            <a:r>
              <a:rPr lang="en-US" sz="4800" dirty="0" smtClean="0">
                <a:solidFill>
                  <a:srgbClr val="FFC000"/>
                </a:solidFill>
              </a:rPr>
              <a:t>HIS FEAST </a:t>
            </a:r>
            <a:br>
              <a:rPr lang="en-US" sz="4800" dirty="0" smtClean="0">
                <a:solidFill>
                  <a:srgbClr val="FFC000"/>
                </a:solidFill>
              </a:rPr>
            </a:br>
            <a:r>
              <a:rPr lang="en-US" sz="4800" dirty="0" smtClean="0">
                <a:solidFill>
                  <a:srgbClr val="FFC000"/>
                </a:solidFill>
              </a:rPr>
              <a:t>AND </a:t>
            </a:r>
            <a:r>
              <a:rPr lang="en-US" sz="4800" dirty="0" smtClean="0">
                <a:solidFill>
                  <a:srgbClr val="FFC000"/>
                </a:solidFill>
              </a:rPr>
              <a:t>HIS  PROPHETIC COUNT  </a:t>
            </a:r>
            <a:br>
              <a:rPr lang="en-US" sz="4800" dirty="0" smtClean="0">
                <a:solidFill>
                  <a:srgbClr val="FFC000"/>
                </a:solidFill>
              </a:rPr>
            </a:br>
            <a:endParaRPr lang="en-US" sz="4800" dirty="0">
              <a:solidFill>
                <a:srgbClr val="FFC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txBox="1">
            <a:spLocks/>
          </p:cNvSpPr>
          <p:nvPr/>
        </p:nvSpPr>
        <p:spPr>
          <a:xfrm>
            <a:off x="685800" y="0"/>
            <a:ext cx="7772400" cy="761999"/>
          </a:xfrm>
          <a:prstGeom prst="rect">
            <a:avLst/>
          </a:prstGeom>
        </p:spPr>
        <p:txBody>
          <a:bodyPr vert="horz" lIns="91440" rIns="45720" rtlCol="0" anchor="ctr">
            <a:normAutofit lnSpcReduction="10000"/>
            <a:scene3d>
              <a:camera prst="orthographicFront"/>
              <a:lightRig rig="threePt" dir="t">
                <a:rot lat="0" lon="0" rev="4800000"/>
              </a:lightRig>
            </a:scene3d>
            <a:sp3d prstMaterial="matte">
              <a:bevelT w="50800" h="1016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500" b="1" i="0" u="none" strike="noStrike" kern="1200" cap="none" spc="0" normalizeH="0" baseline="0" noProof="0" dirty="0" smtClean="0">
                <a:ln>
                  <a:noFill/>
                </a:ln>
                <a:solidFill>
                  <a:srgbClr val="FFC000"/>
                </a:solidFill>
                <a:effectLst/>
                <a:uLnTx/>
                <a:uFillTx/>
                <a:latin typeface="+mj-lt"/>
                <a:ea typeface="+mj-ea"/>
                <a:cs typeface="+mj-cs"/>
              </a:rPr>
              <a:t>The Prophetic Count of God</a:t>
            </a:r>
            <a:endParaRPr kumimoji="0" lang="en-US" sz="4500" b="1" i="0" u="none" strike="noStrike" kern="1200" cap="none" spc="0" normalizeH="0" baseline="0" noProof="0" dirty="0">
              <a:ln>
                <a:noFill/>
              </a:ln>
              <a:solidFill>
                <a:srgbClr val="FFC000"/>
              </a:solidFill>
              <a:effectLst/>
              <a:uLnTx/>
              <a:uFillTx/>
              <a:latin typeface="+mj-lt"/>
              <a:ea typeface="+mj-ea"/>
              <a:cs typeface="+mj-cs"/>
            </a:endParaRPr>
          </a:p>
        </p:txBody>
      </p:sp>
      <p:sp>
        <p:nvSpPr>
          <p:cNvPr id="5" name="TextBox 4"/>
          <p:cNvSpPr txBox="1"/>
          <p:nvPr/>
        </p:nvSpPr>
        <p:spPr>
          <a:xfrm>
            <a:off x="304800" y="1066800"/>
            <a:ext cx="8387047" cy="1200329"/>
          </a:xfrm>
          <a:prstGeom prst="rect">
            <a:avLst/>
          </a:prstGeom>
          <a:noFill/>
        </p:spPr>
        <p:txBody>
          <a:bodyPr wrap="square" rtlCol="0">
            <a:spAutoFit/>
          </a:bodyPr>
          <a:lstStyle/>
          <a:p>
            <a:r>
              <a:rPr lang="en-US" dirty="0" smtClean="0"/>
              <a:t>The </a:t>
            </a:r>
            <a:r>
              <a:rPr lang="en-US" b="1" dirty="0" smtClean="0">
                <a:solidFill>
                  <a:srgbClr val="FFFF00"/>
                </a:solidFill>
              </a:rPr>
              <a:t>LORD  PROCLAIMS </a:t>
            </a:r>
            <a:r>
              <a:rPr lang="en-US" dirty="0" smtClean="0"/>
              <a:t>in Leviticus 23</a:t>
            </a:r>
            <a:r>
              <a:rPr lang="en-US" baseline="30000" dirty="0" smtClean="0"/>
              <a:t>rd</a:t>
            </a:r>
            <a:r>
              <a:rPr lang="en-US" dirty="0" smtClean="0"/>
              <a:t> chapter saying unto Moses </a:t>
            </a:r>
            <a:r>
              <a:rPr lang="en-US" b="1" dirty="0" smtClean="0">
                <a:solidFill>
                  <a:srgbClr val="FFFF00"/>
                </a:solidFill>
              </a:rPr>
              <a:t>THESE ARE MY FEAST  </a:t>
            </a:r>
            <a:r>
              <a:rPr lang="en-US" dirty="0" smtClean="0"/>
              <a:t>and those who believe in keeping </a:t>
            </a:r>
            <a:r>
              <a:rPr lang="en-US" b="1" dirty="0" smtClean="0">
                <a:solidFill>
                  <a:srgbClr val="FFFF00"/>
                </a:solidFill>
              </a:rPr>
              <a:t>THE</a:t>
            </a:r>
            <a:r>
              <a:rPr lang="en-US" dirty="0" smtClean="0"/>
              <a:t> </a:t>
            </a:r>
            <a:r>
              <a:rPr lang="en-US" b="1" dirty="0" smtClean="0">
                <a:solidFill>
                  <a:srgbClr val="FFFF00"/>
                </a:solidFill>
              </a:rPr>
              <a:t>FEAST OF THE LORD  </a:t>
            </a:r>
            <a:r>
              <a:rPr lang="en-US" dirty="0" smtClean="0"/>
              <a:t>will refer to this chapter .  The LORD  even said </a:t>
            </a:r>
            <a:r>
              <a:rPr lang="en-US" b="1" dirty="0" smtClean="0">
                <a:solidFill>
                  <a:srgbClr val="FFFF00"/>
                </a:solidFill>
              </a:rPr>
              <a:t>THREE TIMES IN A YEAR  </a:t>
            </a:r>
            <a:r>
              <a:rPr lang="en-US" dirty="0" smtClean="0"/>
              <a:t>shall all thy males  </a:t>
            </a:r>
            <a:r>
              <a:rPr lang="en-US" b="1" dirty="0" smtClean="0">
                <a:solidFill>
                  <a:srgbClr val="FFFF00"/>
                </a:solidFill>
              </a:rPr>
              <a:t>APPEAR BEFORE ME </a:t>
            </a:r>
            <a:r>
              <a:rPr lang="en-US" b="1" dirty="0" smtClean="0"/>
              <a:t>concerning</a:t>
            </a:r>
            <a:r>
              <a:rPr lang="en-US" b="1" dirty="0" smtClean="0">
                <a:solidFill>
                  <a:srgbClr val="FFFF00"/>
                </a:solidFill>
              </a:rPr>
              <a:t> HIS FEAST  </a:t>
            </a:r>
            <a:r>
              <a:rPr lang="en-US" dirty="0" smtClean="0"/>
              <a:t>in Exodus 23:14-17 and Deuteronomy 16:17</a:t>
            </a:r>
            <a:endParaRPr lang="en-US" dirty="0"/>
          </a:p>
        </p:txBody>
      </p:sp>
      <p:sp>
        <p:nvSpPr>
          <p:cNvPr id="6" name="TextBox 5"/>
          <p:cNvSpPr txBox="1"/>
          <p:nvPr/>
        </p:nvSpPr>
        <p:spPr>
          <a:xfrm>
            <a:off x="762000" y="2743200"/>
            <a:ext cx="7835415" cy="1754326"/>
          </a:xfrm>
          <a:prstGeom prst="rect">
            <a:avLst/>
          </a:prstGeom>
          <a:noFill/>
        </p:spPr>
        <p:txBody>
          <a:bodyPr wrap="none" rtlCol="0">
            <a:spAutoFit/>
          </a:bodyPr>
          <a:lstStyle/>
          <a:p>
            <a:r>
              <a:rPr lang="en-US" dirty="0" smtClean="0"/>
              <a:t>When ye come to appear before me </a:t>
            </a:r>
            <a:r>
              <a:rPr lang="en-US" b="1" dirty="0" smtClean="0">
                <a:solidFill>
                  <a:srgbClr val="FF0000"/>
                </a:solidFill>
              </a:rPr>
              <a:t>WHO HATH REQUIRED THIS</a:t>
            </a:r>
          </a:p>
          <a:p>
            <a:r>
              <a:rPr lang="en-US" dirty="0" smtClean="0"/>
              <a:t> at your hand to tread my courts? Bring no more vain oblation, incense is an </a:t>
            </a:r>
          </a:p>
          <a:p>
            <a:r>
              <a:rPr lang="en-US" dirty="0" smtClean="0"/>
              <a:t>Abomination unto me; </a:t>
            </a:r>
            <a:r>
              <a:rPr lang="en-US" b="1" dirty="0" smtClean="0">
                <a:solidFill>
                  <a:srgbClr val="FF0000"/>
                </a:solidFill>
              </a:rPr>
              <a:t>THE NEW MOONS </a:t>
            </a:r>
            <a:r>
              <a:rPr lang="en-US" dirty="0" smtClean="0"/>
              <a:t>and </a:t>
            </a:r>
            <a:r>
              <a:rPr lang="en-US" dirty="0" err="1" smtClean="0"/>
              <a:t>sabbaths</a:t>
            </a:r>
            <a:r>
              <a:rPr lang="en-US" dirty="0" smtClean="0"/>
              <a:t>, the </a:t>
            </a:r>
            <a:r>
              <a:rPr lang="en-US" b="1" dirty="0" smtClean="0">
                <a:solidFill>
                  <a:srgbClr val="FF0000"/>
                </a:solidFill>
              </a:rPr>
              <a:t>CALLING OF</a:t>
            </a:r>
          </a:p>
          <a:p>
            <a:r>
              <a:rPr lang="en-US" b="1" dirty="0" smtClean="0">
                <a:solidFill>
                  <a:srgbClr val="FF0000"/>
                </a:solidFill>
              </a:rPr>
              <a:t>ASSEMBLY</a:t>
            </a:r>
            <a:r>
              <a:rPr lang="en-US" dirty="0" smtClean="0"/>
              <a:t>, I cannot away with ;</a:t>
            </a:r>
            <a:r>
              <a:rPr lang="en-US" b="1" dirty="0" smtClean="0">
                <a:solidFill>
                  <a:srgbClr val="FF0000"/>
                </a:solidFill>
              </a:rPr>
              <a:t>IT IS  INIQUITY</a:t>
            </a:r>
            <a:r>
              <a:rPr lang="en-US" dirty="0" smtClean="0"/>
              <a:t>, even </a:t>
            </a:r>
            <a:r>
              <a:rPr lang="en-US" b="1" dirty="0" smtClean="0">
                <a:solidFill>
                  <a:srgbClr val="FF0000"/>
                </a:solidFill>
              </a:rPr>
              <a:t>THE SOLEMN MEETING</a:t>
            </a:r>
            <a:r>
              <a:rPr lang="en-US" dirty="0" smtClean="0"/>
              <a:t>.</a:t>
            </a:r>
          </a:p>
          <a:p>
            <a:r>
              <a:rPr lang="en-US" b="1" dirty="0" smtClean="0">
                <a:solidFill>
                  <a:srgbClr val="FF0000"/>
                </a:solidFill>
              </a:rPr>
              <a:t>YOUR NEW MOONS </a:t>
            </a:r>
            <a:r>
              <a:rPr lang="en-US" dirty="0" smtClean="0"/>
              <a:t>and </a:t>
            </a:r>
            <a:r>
              <a:rPr lang="en-US" b="1" dirty="0" smtClean="0">
                <a:solidFill>
                  <a:srgbClr val="FF0000"/>
                </a:solidFill>
              </a:rPr>
              <a:t>YOUR APPOINTED FEAST MY SOUL </a:t>
            </a:r>
            <a:r>
              <a:rPr lang="en-US" b="1" dirty="0" err="1" smtClean="0">
                <a:solidFill>
                  <a:srgbClr val="FF0000"/>
                </a:solidFill>
              </a:rPr>
              <a:t>HATETH</a:t>
            </a:r>
            <a:r>
              <a:rPr lang="en-US" dirty="0" smtClean="0"/>
              <a:t>: they</a:t>
            </a:r>
          </a:p>
          <a:p>
            <a:r>
              <a:rPr lang="en-US" dirty="0" smtClean="0"/>
              <a:t>Are a trouble unto me; I am weary to bear them- Isaiah 1:12-14</a:t>
            </a:r>
            <a:endParaRPr lang="en-US" dirty="0"/>
          </a:p>
        </p:txBody>
      </p:sp>
      <p:sp>
        <p:nvSpPr>
          <p:cNvPr id="7" name="TextBox 6"/>
          <p:cNvSpPr txBox="1"/>
          <p:nvPr/>
        </p:nvSpPr>
        <p:spPr>
          <a:xfrm>
            <a:off x="3429000" y="2286000"/>
            <a:ext cx="2257798" cy="369332"/>
          </a:xfrm>
          <a:prstGeom prst="rect">
            <a:avLst/>
          </a:prstGeom>
          <a:noFill/>
        </p:spPr>
        <p:txBody>
          <a:bodyPr wrap="none" rtlCol="0">
            <a:spAutoFit/>
          </a:bodyPr>
          <a:lstStyle/>
          <a:p>
            <a:r>
              <a:rPr lang="en-US" b="1" dirty="0" smtClean="0">
                <a:solidFill>
                  <a:srgbClr val="FF0000"/>
                </a:solidFill>
              </a:rPr>
              <a:t>However it is written</a:t>
            </a:r>
            <a:endParaRPr lang="en-US" b="1" dirty="0">
              <a:solidFill>
                <a:srgbClr val="FF0000"/>
              </a:solidFill>
            </a:endParaRPr>
          </a:p>
        </p:txBody>
      </p:sp>
      <p:sp>
        <p:nvSpPr>
          <p:cNvPr id="8" name="TextBox 7"/>
          <p:cNvSpPr txBox="1"/>
          <p:nvPr/>
        </p:nvSpPr>
        <p:spPr>
          <a:xfrm>
            <a:off x="0" y="4495800"/>
            <a:ext cx="9169767" cy="2031325"/>
          </a:xfrm>
          <a:prstGeom prst="rect">
            <a:avLst/>
          </a:prstGeom>
          <a:noFill/>
        </p:spPr>
        <p:txBody>
          <a:bodyPr wrap="square" rtlCol="0">
            <a:spAutoFit/>
          </a:bodyPr>
          <a:lstStyle/>
          <a:p>
            <a:r>
              <a:rPr lang="en-US" dirty="0" smtClean="0"/>
              <a:t>Now here we see  the </a:t>
            </a:r>
            <a:r>
              <a:rPr lang="en-US" b="1" dirty="0" smtClean="0">
                <a:solidFill>
                  <a:srgbClr val="FFFF00"/>
                </a:solidFill>
              </a:rPr>
              <a:t>LORD HATING THE PRACTICE  </a:t>
            </a:r>
            <a:r>
              <a:rPr lang="en-US" dirty="0" smtClean="0"/>
              <a:t>of using </a:t>
            </a:r>
            <a:r>
              <a:rPr lang="en-US" b="1" dirty="0" smtClean="0">
                <a:solidFill>
                  <a:srgbClr val="FFFF00"/>
                </a:solidFill>
              </a:rPr>
              <a:t>THE NEW MOONS </a:t>
            </a:r>
            <a:r>
              <a:rPr lang="en-US" dirty="0" smtClean="0"/>
              <a:t>or </a:t>
            </a:r>
            <a:r>
              <a:rPr lang="en-US" b="1" cap="all" dirty="0" smtClean="0">
                <a:solidFill>
                  <a:srgbClr val="FFFF00"/>
                </a:solidFill>
              </a:rPr>
              <a:t>THE</a:t>
            </a:r>
          </a:p>
          <a:p>
            <a:r>
              <a:rPr lang="en-US" b="1" cap="all" dirty="0" smtClean="0">
                <a:solidFill>
                  <a:srgbClr val="FFFF00"/>
                </a:solidFill>
              </a:rPr>
              <a:t> LUNA CALENDAR  to appoint FEAST  unto him ; </a:t>
            </a:r>
            <a:r>
              <a:rPr lang="en-US" b="1" cap="all" dirty="0" smtClean="0">
                <a:solidFill>
                  <a:srgbClr val="FF0000"/>
                </a:solidFill>
              </a:rPr>
              <a:t>WHICH  was under the levitical priesthood</a:t>
            </a:r>
          </a:p>
          <a:p>
            <a:endParaRPr lang="en-US" dirty="0" smtClean="0"/>
          </a:p>
          <a:p>
            <a:r>
              <a:rPr lang="en-US" b="1" dirty="0" smtClean="0">
                <a:solidFill>
                  <a:srgbClr val="FFFF00"/>
                </a:solidFill>
              </a:rPr>
              <a:t>HE  ONLY APPOINTED  ONE NEW MOON; </a:t>
            </a:r>
            <a:r>
              <a:rPr lang="en-US" dirty="0" smtClean="0"/>
              <a:t>that we are to </a:t>
            </a:r>
            <a:r>
              <a:rPr lang="en-US" b="1" dirty="0" smtClean="0">
                <a:solidFill>
                  <a:srgbClr val="FFFF00"/>
                </a:solidFill>
              </a:rPr>
              <a:t>OBSERVE THE MONTH ABIB </a:t>
            </a:r>
          </a:p>
          <a:p>
            <a:r>
              <a:rPr lang="en-US" b="1" dirty="0" smtClean="0">
                <a:solidFill>
                  <a:srgbClr val="FFFF00"/>
                </a:solidFill>
              </a:rPr>
              <a:t>                                                                   Deut 16:1</a:t>
            </a:r>
          </a:p>
          <a:p>
            <a:r>
              <a:rPr lang="en-US" dirty="0" smtClean="0"/>
              <a:t> by which he </a:t>
            </a:r>
            <a:r>
              <a:rPr lang="en-US" b="1" dirty="0" smtClean="0">
                <a:solidFill>
                  <a:srgbClr val="FFFF00"/>
                </a:solidFill>
              </a:rPr>
              <a:t>SET HIS FEAST  </a:t>
            </a:r>
            <a:r>
              <a:rPr lang="en-US" dirty="0" smtClean="0"/>
              <a:t>according to 30 day per month count  which is a 360 days per year </a:t>
            </a:r>
            <a:endParaRPr lang="en-US" dirty="0"/>
          </a:p>
        </p:txBody>
      </p:sp>
      <p:sp>
        <p:nvSpPr>
          <p:cNvPr id="9" name="TextBox 8"/>
          <p:cNvSpPr txBox="1"/>
          <p:nvPr/>
        </p:nvSpPr>
        <p:spPr>
          <a:xfrm>
            <a:off x="228600" y="6488668"/>
            <a:ext cx="8421473" cy="369332"/>
          </a:xfrm>
          <a:prstGeom prst="rect">
            <a:avLst/>
          </a:prstGeom>
          <a:noFill/>
        </p:spPr>
        <p:txBody>
          <a:bodyPr wrap="none" rtlCol="0">
            <a:spAutoFit/>
          </a:bodyPr>
          <a:lstStyle/>
          <a:p>
            <a:r>
              <a:rPr lang="en-US" b="1" dirty="0" smtClean="0">
                <a:solidFill>
                  <a:srgbClr val="FF0000"/>
                </a:solidFill>
              </a:rPr>
              <a:t>ETHANIM</a:t>
            </a:r>
            <a:r>
              <a:rPr lang="en-US" dirty="0" smtClean="0">
                <a:solidFill>
                  <a:srgbClr val="FF0000"/>
                </a:solidFill>
              </a:rPr>
              <a:t> </a:t>
            </a:r>
            <a:r>
              <a:rPr lang="en-US" dirty="0" smtClean="0"/>
              <a:t>The </a:t>
            </a:r>
            <a:r>
              <a:rPr lang="en-US" b="1" dirty="0" smtClean="0">
                <a:solidFill>
                  <a:srgbClr val="FF0000"/>
                </a:solidFill>
              </a:rPr>
              <a:t>NEW MOON </a:t>
            </a:r>
            <a:r>
              <a:rPr lang="en-US" dirty="0" smtClean="0"/>
              <a:t>of the 7</a:t>
            </a:r>
            <a:r>
              <a:rPr lang="en-US" baseline="30000" dirty="0" smtClean="0"/>
              <a:t>th</a:t>
            </a:r>
            <a:r>
              <a:rPr lang="en-US" dirty="0" smtClean="0"/>
              <a:t> month </a:t>
            </a:r>
            <a:r>
              <a:rPr lang="en-US" b="1" dirty="0" smtClean="0">
                <a:solidFill>
                  <a:srgbClr val="FF0000"/>
                </a:solidFill>
              </a:rPr>
              <a:t>IS NOT  A  FEAST APPOINTED BY GOD </a:t>
            </a:r>
            <a:endParaRPr lang="en-US"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checkerboard(across)">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 calcmode="lin" valueType="num">
                                      <p:cBhvr additive="base">
                                        <p:cTn id="1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6">
                                            <p:txEl>
                                              <p:pRg st="0" end="0"/>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 calcmode="lin" valueType="num">
                                      <p:cBhvr additive="base">
                                        <p:cTn id="22"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6">
                                            <p:txEl>
                                              <p:pRg st="1" end="1"/>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6">
                                            <p:txEl>
                                              <p:pRg st="2" end="2"/>
                                            </p:txEl>
                                          </p:spTgt>
                                        </p:tgtEl>
                                        <p:attrNameLst>
                                          <p:attrName>style.visibility</p:attrName>
                                        </p:attrNameLst>
                                      </p:cBhvr>
                                      <p:to>
                                        <p:strVal val="visible"/>
                                      </p:to>
                                    </p:set>
                                    <p:anim calcmode="lin" valueType="num">
                                      <p:cBhvr additive="base">
                                        <p:cTn id="26"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6">
                                            <p:txEl>
                                              <p:pRg st="2" end="2"/>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6">
                                            <p:txEl>
                                              <p:pRg st="3" end="3"/>
                                            </p:txEl>
                                          </p:spTgt>
                                        </p:tgtEl>
                                        <p:attrNameLst>
                                          <p:attrName>style.visibility</p:attrName>
                                        </p:attrNameLst>
                                      </p:cBhvr>
                                      <p:to>
                                        <p:strVal val="visible"/>
                                      </p:to>
                                    </p:set>
                                    <p:anim calcmode="lin" valueType="num">
                                      <p:cBhvr additive="base">
                                        <p:cTn id="30"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7" presetClass="entr" presetSubtype="0" fill="hold" nodeType="clickEffect">
                                  <p:stCondLst>
                                    <p:cond delay="0"/>
                                  </p:stCondLst>
                                  <p:childTnLst>
                                    <p:set>
                                      <p:cBhvr>
                                        <p:cTn id="35" dur="1" fill="hold">
                                          <p:stCondLst>
                                            <p:cond delay="0"/>
                                          </p:stCondLst>
                                        </p:cTn>
                                        <p:tgtEl>
                                          <p:spTgt spid="6">
                                            <p:txEl>
                                              <p:pRg st="4" end="4"/>
                                            </p:txEl>
                                          </p:spTgt>
                                        </p:tgtEl>
                                        <p:attrNameLst>
                                          <p:attrName>style.visibility</p:attrName>
                                        </p:attrNameLst>
                                      </p:cBhvr>
                                      <p:to>
                                        <p:strVal val="visible"/>
                                      </p:to>
                                    </p:set>
                                    <p:animEffect transition="in" filter="fade">
                                      <p:cBhvr>
                                        <p:cTn id="36" dur="1000"/>
                                        <p:tgtEl>
                                          <p:spTgt spid="6">
                                            <p:txEl>
                                              <p:pRg st="4" end="4"/>
                                            </p:txEl>
                                          </p:spTgt>
                                        </p:tgtEl>
                                      </p:cBhvr>
                                    </p:animEffect>
                                    <p:anim calcmode="lin" valueType="num">
                                      <p:cBhvr>
                                        <p:cTn id="37"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8" dur="900" decel="100000" fill="hold"/>
                                        <p:tgtEl>
                                          <p:spTgt spid="6">
                                            <p:txEl>
                                              <p:pRg st="4" end="4"/>
                                            </p:txEl>
                                          </p:spTgt>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6">
                                            <p:txEl>
                                              <p:pRg st="4" end="4"/>
                                            </p:txEl>
                                          </p:spTgt>
                                        </p:tgtEl>
                                        <p:attrNameLst>
                                          <p:attrName>ppt_y</p:attrName>
                                        </p:attrNameLst>
                                      </p:cBhvr>
                                      <p:tavLst>
                                        <p:tav tm="0">
                                          <p:val>
                                            <p:strVal val="#ppt_y-.03"/>
                                          </p:val>
                                        </p:tav>
                                        <p:tav tm="100000">
                                          <p:val>
                                            <p:strVal val="#ppt_y"/>
                                          </p:val>
                                        </p:tav>
                                      </p:tavLst>
                                    </p:anim>
                                  </p:childTnLst>
                                </p:cTn>
                              </p:par>
                              <p:par>
                                <p:cTn id="40" presetID="37" presetClass="entr" presetSubtype="0" fill="hold" nodeType="with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Effect transition="in" filter="fade">
                                      <p:cBhvr>
                                        <p:cTn id="42" dur="1000"/>
                                        <p:tgtEl>
                                          <p:spTgt spid="6">
                                            <p:txEl>
                                              <p:pRg st="5" end="5"/>
                                            </p:txEl>
                                          </p:spTgt>
                                        </p:tgtEl>
                                      </p:cBhvr>
                                    </p:animEffect>
                                    <p:anim calcmode="lin" valueType="num">
                                      <p:cBhvr>
                                        <p:cTn id="43"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44" dur="900" decel="100000" fill="hold"/>
                                        <p:tgtEl>
                                          <p:spTgt spid="6">
                                            <p:txEl>
                                              <p:pRg st="5" end="5"/>
                                            </p:txEl>
                                          </p:spTgt>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6">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8">
                                            <p:txEl>
                                              <p:pRg st="0" end="0"/>
                                            </p:txEl>
                                          </p:spTgt>
                                        </p:tgtEl>
                                        <p:attrNameLst>
                                          <p:attrName>style.visibility</p:attrName>
                                        </p:attrNameLst>
                                      </p:cBhvr>
                                      <p:to>
                                        <p:strVal val="visible"/>
                                      </p:to>
                                    </p:set>
                                    <p:anim calcmode="lin" valueType="num">
                                      <p:cBhvr additive="base">
                                        <p:cTn id="50"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8">
                                            <p:txEl>
                                              <p:pRg st="0" end="0"/>
                                            </p:txEl>
                                          </p:spTgt>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8">
                                            <p:txEl>
                                              <p:pRg st="1" end="1"/>
                                            </p:txEl>
                                          </p:spTgt>
                                        </p:tgtEl>
                                        <p:attrNameLst>
                                          <p:attrName>style.visibility</p:attrName>
                                        </p:attrNameLst>
                                      </p:cBhvr>
                                      <p:to>
                                        <p:strVal val="visible"/>
                                      </p:to>
                                    </p:set>
                                    <p:anim calcmode="lin" valueType="num">
                                      <p:cBhvr additive="base">
                                        <p:cTn id="54"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8">
                                            <p:txEl>
                                              <p:pRg st="1" end="1"/>
                                            </p:txEl>
                                          </p:spTgt>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8">
                                            <p:txEl>
                                              <p:pRg st="3" end="3"/>
                                            </p:txEl>
                                          </p:spTgt>
                                        </p:tgtEl>
                                        <p:attrNameLst>
                                          <p:attrName>style.visibility</p:attrName>
                                        </p:attrNameLst>
                                      </p:cBhvr>
                                      <p:to>
                                        <p:strVal val="visible"/>
                                      </p:to>
                                    </p:set>
                                    <p:anim calcmode="lin" valueType="num">
                                      <p:cBhvr additive="base">
                                        <p:cTn id="58"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8">
                                            <p:txEl>
                                              <p:pRg st="3" end="3"/>
                                            </p:txEl>
                                          </p:spTgt>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8">
                                            <p:txEl>
                                              <p:pRg st="4" end="4"/>
                                            </p:txEl>
                                          </p:spTgt>
                                        </p:tgtEl>
                                        <p:attrNameLst>
                                          <p:attrName>style.visibility</p:attrName>
                                        </p:attrNameLst>
                                      </p:cBhvr>
                                      <p:to>
                                        <p:strVal val="visible"/>
                                      </p:to>
                                    </p:set>
                                    <p:anim calcmode="lin" valueType="num">
                                      <p:cBhvr additive="base">
                                        <p:cTn id="62"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8">
                                            <p:txEl>
                                              <p:pRg st="4" end="4"/>
                                            </p:txEl>
                                          </p:spTgt>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8">
                                            <p:txEl>
                                              <p:pRg st="5" end="5"/>
                                            </p:txEl>
                                          </p:spTgt>
                                        </p:tgtEl>
                                        <p:attrNameLst>
                                          <p:attrName>style.visibility</p:attrName>
                                        </p:attrNameLst>
                                      </p:cBhvr>
                                      <p:to>
                                        <p:strVal val="visible"/>
                                      </p:to>
                                    </p:set>
                                    <p:anim calcmode="lin" valueType="num">
                                      <p:cBhvr additive="base">
                                        <p:cTn id="66"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nodeType="clickEffect">
                                  <p:stCondLst>
                                    <p:cond delay="0"/>
                                  </p:stCondLst>
                                  <p:childTnLst>
                                    <p:set>
                                      <p:cBhvr>
                                        <p:cTn id="71" dur="1" fill="hold">
                                          <p:stCondLst>
                                            <p:cond delay="0"/>
                                          </p:stCondLst>
                                        </p:cTn>
                                        <p:tgtEl>
                                          <p:spTgt spid="8">
                                            <p:txEl>
                                              <p:pRg st="3" end="3"/>
                                            </p:txEl>
                                          </p:spTgt>
                                        </p:tgtEl>
                                        <p:attrNameLst>
                                          <p:attrName>style.visibility</p:attrName>
                                        </p:attrNameLst>
                                      </p:cBhvr>
                                      <p:to>
                                        <p:strVal val="visible"/>
                                      </p:to>
                                    </p:set>
                                    <p:anim calcmode="lin" valueType="num">
                                      <p:cBhvr additive="base">
                                        <p:cTn id="72"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8">
                                            <p:txEl>
                                              <p:pRg st="3" end="3"/>
                                            </p:txEl>
                                          </p:spTgt>
                                        </p:tgtEl>
                                        <p:attrNameLst>
                                          <p:attrName>ppt_y</p:attrName>
                                        </p:attrNameLst>
                                      </p:cBhvr>
                                      <p:tavLst>
                                        <p:tav tm="0">
                                          <p:val>
                                            <p:strVal val="1+#ppt_h/2"/>
                                          </p:val>
                                        </p:tav>
                                        <p:tav tm="100000">
                                          <p:val>
                                            <p:strVal val="#ppt_y"/>
                                          </p:val>
                                        </p:tav>
                                      </p:tavLst>
                                    </p:anim>
                                  </p:childTnLst>
                                </p:cTn>
                              </p:par>
                              <p:par>
                                <p:cTn id="74" presetID="2" presetClass="entr" presetSubtype="4" fill="hold" nodeType="withEffect">
                                  <p:stCondLst>
                                    <p:cond delay="0"/>
                                  </p:stCondLst>
                                  <p:childTnLst>
                                    <p:set>
                                      <p:cBhvr>
                                        <p:cTn id="75" dur="1" fill="hold">
                                          <p:stCondLst>
                                            <p:cond delay="0"/>
                                          </p:stCondLst>
                                        </p:cTn>
                                        <p:tgtEl>
                                          <p:spTgt spid="8">
                                            <p:txEl>
                                              <p:pRg st="4" end="4"/>
                                            </p:txEl>
                                          </p:spTgt>
                                        </p:tgtEl>
                                        <p:attrNameLst>
                                          <p:attrName>style.visibility</p:attrName>
                                        </p:attrNameLst>
                                      </p:cBhvr>
                                      <p:to>
                                        <p:strVal val="visible"/>
                                      </p:to>
                                    </p:set>
                                    <p:anim calcmode="lin" valueType="num">
                                      <p:cBhvr additive="base">
                                        <p:cTn id="76"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77"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nodeType="clickEffect">
                                  <p:stCondLst>
                                    <p:cond delay="0"/>
                                  </p:stCondLst>
                                  <p:childTnLst>
                                    <p:set>
                                      <p:cBhvr>
                                        <p:cTn id="81" dur="1" fill="hold">
                                          <p:stCondLst>
                                            <p:cond delay="0"/>
                                          </p:stCondLst>
                                        </p:cTn>
                                        <p:tgtEl>
                                          <p:spTgt spid="8">
                                            <p:txEl>
                                              <p:pRg st="5" end="5"/>
                                            </p:txEl>
                                          </p:spTgt>
                                        </p:tgtEl>
                                        <p:attrNameLst>
                                          <p:attrName>style.visibility</p:attrName>
                                        </p:attrNameLst>
                                      </p:cBhvr>
                                      <p:to>
                                        <p:strVal val="visible"/>
                                      </p:to>
                                    </p:set>
                                    <p:anim calcmode="lin" valueType="num">
                                      <p:cBhvr additive="base">
                                        <p:cTn id="82"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83"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37" presetClass="entr" presetSubtype="0" fill="hold" grpId="0" nodeType="clickEffect">
                                  <p:stCondLst>
                                    <p:cond delay="0"/>
                                  </p:stCondLst>
                                  <p:childTnLst>
                                    <p:set>
                                      <p:cBhvr>
                                        <p:cTn id="87" dur="1" fill="hold">
                                          <p:stCondLst>
                                            <p:cond delay="0"/>
                                          </p:stCondLst>
                                        </p:cTn>
                                        <p:tgtEl>
                                          <p:spTgt spid="9"/>
                                        </p:tgtEl>
                                        <p:attrNameLst>
                                          <p:attrName>style.visibility</p:attrName>
                                        </p:attrNameLst>
                                      </p:cBhvr>
                                      <p:to>
                                        <p:strVal val="visible"/>
                                      </p:to>
                                    </p:set>
                                    <p:animEffect transition="in" filter="fade">
                                      <p:cBhvr>
                                        <p:cTn id="88" dur="1000"/>
                                        <p:tgtEl>
                                          <p:spTgt spid="9"/>
                                        </p:tgtEl>
                                      </p:cBhvr>
                                    </p:animEffect>
                                    <p:anim calcmode="lin" valueType="num">
                                      <p:cBhvr>
                                        <p:cTn id="89" dur="1000" fill="hold"/>
                                        <p:tgtEl>
                                          <p:spTgt spid="9"/>
                                        </p:tgtEl>
                                        <p:attrNameLst>
                                          <p:attrName>ppt_x</p:attrName>
                                        </p:attrNameLst>
                                      </p:cBhvr>
                                      <p:tavLst>
                                        <p:tav tm="0">
                                          <p:val>
                                            <p:strVal val="#ppt_x"/>
                                          </p:val>
                                        </p:tav>
                                        <p:tav tm="100000">
                                          <p:val>
                                            <p:strVal val="#ppt_x"/>
                                          </p:val>
                                        </p:tav>
                                      </p:tavLst>
                                    </p:anim>
                                    <p:anim calcmode="lin" valueType="num">
                                      <p:cBhvr>
                                        <p:cTn id="90" dur="900" decel="100000" fill="hold"/>
                                        <p:tgtEl>
                                          <p:spTgt spid="9"/>
                                        </p:tgtEl>
                                        <p:attrNameLst>
                                          <p:attrName>ppt_y</p:attrName>
                                        </p:attrNameLst>
                                      </p:cBhvr>
                                      <p:tavLst>
                                        <p:tav tm="0">
                                          <p:val>
                                            <p:strVal val="#ppt_y+1"/>
                                          </p:val>
                                        </p:tav>
                                        <p:tav tm="100000">
                                          <p:val>
                                            <p:strVal val="#ppt_y-.03"/>
                                          </p:val>
                                        </p:tav>
                                      </p:tavLst>
                                    </p:anim>
                                    <p:anim calcmode="lin" valueType="num">
                                      <p:cBhvr>
                                        <p:cTn id="91"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allAtOnce"/>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761999"/>
          </a:xfrm>
        </p:spPr>
        <p:txBody>
          <a:bodyPr>
            <a:normAutofit/>
          </a:bodyPr>
          <a:lstStyle/>
          <a:p>
            <a:pPr algn="ctr"/>
            <a:r>
              <a:rPr lang="en-US" dirty="0" smtClean="0">
                <a:solidFill>
                  <a:srgbClr val="FFC000"/>
                </a:solidFill>
              </a:rPr>
              <a:t>The Prophetic Count of God</a:t>
            </a:r>
            <a:endParaRPr lang="en-US" dirty="0">
              <a:solidFill>
                <a:srgbClr val="FFC000"/>
              </a:solidFill>
            </a:endParaRPr>
          </a:p>
        </p:txBody>
      </p:sp>
      <p:cxnSp>
        <p:nvCxnSpPr>
          <p:cNvPr id="5" name="Straight Connector 4"/>
          <p:cNvCxnSpPr/>
          <p:nvPr/>
        </p:nvCxnSpPr>
        <p:spPr>
          <a:xfrm>
            <a:off x="838200" y="762000"/>
            <a:ext cx="7924800" cy="0"/>
          </a:xfrm>
          <a:prstGeom prst="line">
            <a:avLst/>
          </a:prstGeom>
        </p:spPr>
        <p:style>
          <a:lnRef idx="3">
            <a:schemeClr val="dk1"/>
          </a:lnRef>
          <a:fillRef idx="0">
            <a:schemeClr val="dk1"/>
          </a:fillRef>
          <a:effectRef idx="2">
            <a:schemeClr val="dk1"/>
          </a:effectRef>
          <a:fontRef idx="minor">
            <a:schemeClr val="tx1"/>
          </a:fontRef>
        </p:style>
      </p:cxnSp>
      <p:sp>
        <p:nvSpPr>
          <p:cNvPr id="6" name="Rectangle 5"/>
          <p:cNvSpPr/>
          <p:nvPr/>
        </p:nvSpPr>
        <p:spPr>
          <a:xfrm>
            <a:off x="304800" y="685800"/>
            <a:ext cx="8610600" cy="1200329"/>
          </a:xfrm>
          <a:prstGeom prst="rect">
            <a:avLst/>
          </a:prstGeom>
          <a:ln>
            <a:solidFill>
              <a:srgbClr val="FFC000"/>
            </a:solidFill>
          </a:ln>
        </p:spPr>
        <p:txBody>
          <a:bodyPr wrap="square">
            <a:spAutoFit/>
          </a:bodyPr>
          <a:lstStyle/>
          <a:p>
            <a:pPr algn="ctr"/>
            <a:r>
              <a:rPr lang="en-US" sz="2400" b="1" dirty="0" smtClean="0">
                <a:solidFill>
                  <a:schemeClr val="tx1"/>
                </a:solidFill>
              </a:rPr>
              <a:t> </a:t>
            </a:r>
            <a:r>
              <a:rPr lang="en-US" sz="2400" b="1" dirty="0" smtClean="0"/>
              <a:t>Now lets take a closer look at the count the LORD requires to keep HIS FEAST every year and thus ensuring </a:t>
            </a:r>
          </a:p>
          <a:p>
            <a:pPr algn="ctr"/>
            <a:r>
              <a:rPr lang="en-US" sz="2400" b="1" dirty="0" smtClean="0"/>
              <a:t>that Isaiah 1:12-14 does not apply to us the Servants of God</a:t>
            </a:r>
            <a:endParaRPr lang="en-US" sz="2400" dirty="0">
              <a:solidFill>
                <a:schemeClr val="tx1"/>
              </a:solidFill>
            </a:endParaRPr>
          </a:p>
        </p:txBody>
      </p:sp>
      <p:sp>
        <p:nvSpPr>
          <p:cNvPr id="13" name="TextBox 12"/>
          <p:cNvSpPr txBox="1"/>
          <p:nvPr/>
        </p:nvSpPr>
        <p:spPr>
          <a:xfrm>
            <a:off x="0" y="2057400"/>
            <a:ext cx="9764506" cy="923330"/>
          </a:xfrm>
          <a:prstGeom prst="rect">
            <a:avLst/>
          </a:prstGeom>
          <a:noFill/>
        </p:spPr>
        <p:txBody>
          <a:bodyPr wrap="square" rtlCol="0">
            <a:spAutoFit/>
          </a:bodyPr>
          <a:lstStyle/>
          <a:p>
            <a:r>
              <a:rPr lang="en-US" b="1" dirty="0" smtClean="0">
                <a:solidFill>
                  <a:srgbClr val="FFFF00"/>
                </a:solidFill>
              </a:rPr>
              <a:t>The  first month Abib  </a:t>
            </a:r>
            <a:r>
              <a:rPr lang="en-US" dirty="0" smtClean="0"/>
              <a:t>starts the  count of  </a:t>
            </a:r>
            <a:r>
              <a:rPr lang="en-US" b="1" dirty="0" smtClean="0">
                <a:solidFill>
                  <a:srgbClr val="FFFF00"/>
                </a:solidFill>
              </a:rPr>
              <a:t>the 360 day Prophetic Count of God                                             </a:t>
            </a:r>
            <a:r>
              <a:rPr lang="en-US" dirty="0" smtClean="0"/>
              <a:t>and it contains  3 of  the early Feast of LORD. </a:t>
            </a:r>
            <a:r>
              <a:rPr lang="en-US" b="1" dirty="0" smtClean="0">
                <a:solidFill>
                  <a:srgbClr val="FFFF00"/>
                </a:solidFill>
              </a:rPr>
              <a:t>It</a:t>
            </a:r>
            <a:r>
              <a:rPr lang="en-US" dirty="0" smtClean="0"/>
              <a:t> </a:t>
            </a:r>
            <a:r>
              <a:rPr lang="en-US" b="1" dirty="0" smtClean="0">
                <a:solidFill>
                  <a:srgbClr val="FFFF00"/>
                </a:solidFill>
              </a:rPr>
              <a:t>is the beginning of the Year                                      </a:t>
            </a:r>
            <a:r>
              <a:rPr lang="en-US" dirty="0" smtClean="0"/>
              <a:t>according to Ex 12:1  </a:t>
            </a:r>
            <a:r>
              <a:rPr lang="en-US" b="1" dirty="0" smtClean="0">
                <a:solidFill>
                  <a:srgbClr val="FFFF00"/>
                </a:solidFill>
              </a:rPr>
              <a:t>it is also called Nisan </a:t>
            </a:r>
            <a:r>
              <a:rPr lang="en-US" dirty="0" smtClean="0"/>
              <a:t>–Est 3:7 </a:t>
            </a:r>
            <a:endParaRPr lang="en-US" dirty="0"/>
          </a:p>
        </p:txBody>
      </p:sp>
      <p:sp>
        <p:nvSpPr>
          <p:cNvPr id="14" name="TextBox 13"/>
          <p:cNvSpPr txBox="1"/>
          <p:nvPr/>
        </p:nvSpPr>
        <p:spPr>
          <a:xfrm>
            <a:off x="152400" y="2895600"/>
            <a:ext cx="8839200" cy="646331"/>
          </a:xfrm>
          <a:prstGeom prst="rect">
            <a:avLst/>
          </a:prstGeom>
          <a:noFill/>
        </p:spPr>
        <p:txBody>
          <a:bodyPr wrap="square" rtlCol="0">
            <a:spAutoFit/>
          </a:bodyPr>
          <a:lstStyle/>
          <a:p>
            <a:r>
              <a:rPr lang="en-US" dirty="0" smtClean="0"/>
              <a:t>Now there are a total of  </a:t>
            </a:r>
            <a:r>
              <a:rPr lang="en-US" b="1" dirty="0" smtClean="0">
                <a:solidFill>
                  <a:srgbClr val="FFC000"/>
                </a:solidFill>
              </a:rPr>
              <a:t>7  yearly Feast days </a:t>
            </a:r>
            <a:r>
              <a:rPr lang="en-US" dirty="0" smtClean="0"/>
              <a:t>to be observed according to Lev 23:41 </a:t>
            </a:r>
          </a:p>
          <a:p>
            <a:r>
              <a:rPr lang="en-US" dirty="0" smtClean="0"/>
              <a:t>                                  from the 1</a:t>
            </a:r>
            <a:r>
              <a:rPr lang="en-US" baseline="30000" dirty="0" smtClean="0"/>
              <a:t>st</a:t>
            </a:r>
            <a:r>
              <a:rPr lang="en-US" dirty="0" smtClean="0"/>
              <a:t> month to the 7</a:t>
            </a:r>
            <a:r>
              <a:rPr lang="en-US" baseline="30000" dirty="0" smtClean="0"/>
              <a:t>th</a:t>
            </a:r>
            <a:r>
              <a:rPr lang="en-US" dirty="0" smtClean="0"/>
              <a:t> month  as  listed in Leviticus 23:4-40</a:t>
            </a:r>
            <a:endParaRPr lang="en-US" b="1" dirty="0">
              <a:solidFill>
                <a:srgbClr val="FFFF00"/>
              </a:solidFill>
            </a:endParaRPr>
          </a:p>
        </p:txBody>
      </p:sp>
      <p:sp>
        <p:nvSpPr>
          <p:cNvPr id="8" name="TextBox 7"/>
          <p:cNvSpPr txBox="1"/>
          <p:nvPr/>
        </p:nvSpPr>
        <p:spPr>
          <a:xfrm>
            <a:off x="609600" y="3581400"/>
            <a:ext cx="3946593" cy="1200329"/>
          </a:xfrm>
          <a:prstGeom prst="rect">
            <a:avLst/>
          </a:prstGeom>
          <a:noFill/>
        </p:spPr>
        <p:txBody>
          <a:bodyPr wrap="none" rtlCol="0">
            <a:spAutoFit/>
          </a:bodyPr>
          <a:lstStyle/>
          <a:p>
            <a:r>
              <a:rPr lang="en-US" dirty="0" smtClean="0"/>
              <a:t> 1-</a:t>
            </a:r>
            <a:r>
              <a:rPr lang="en-US" b="1" dirty="0" smtClean="0">
                <a:solidFill>
                  <a:srgbClr val="66FF33"/>
                </a:solidFill>
              </a:rPr>
              <a:t>The Passover</a:t>
            </a:r>
          </a:p>
          <a:p>
            <a:r>
              <a:rPr lang="en-US" b="1" dirty="0" smtClean="0"/>
              <a:t>2-</a:t>
            </a:r>
            <a:r>
              <a:rPr lang="en-US" b="1" dirty="0" smtClean="0">
                <a:solidFill>
                  <a:srgbClr val="66FF33"/>
                </a:solidFill>
              </a:rPr>
              <a:t>1st &amp; Last day of  Unleavened Bread</a:t>
            </a:r>
          </a:p>
          <a:p>
            <a:r>
              <a:rPr lang="en-US" b="1" dirty="0" smtClean="0"/>
              <a:t>3-</a:t>
            </a:r>
            <a:r>
              <a:rPr lang="en-US" b="1" dirty="0" smtClean="0">
                <a:solidFill>
                  <a:srgbClr val="66FF33"/>
                </a:solidFill>
              </a:rPr>
              <a:t>The Pentecost</a:t>
            </a:r>
          </a:p>
          <a:p>
            <a:endParaRPr lang="en-US" dirty="0"/>
          </a:p>
        </p:txBody>
      </p:sp>
      <p:sp>
        <p:nvSpPr>
          <p:cNvPr id="9" name="TextBox 8"/>
          <p:cNvSpPr txBox="1"/>
          <p:nvPr/>
        </p:nvSpPr>
        <p:spPr>
          <a:xfrm>
            <a:off x="4800600" y="3581400"/>
            <a:ext cx="4192173" cy="1200329"/>
          </a:xfrm>
          <a:prstGeom prst="rect">
            <a:avLst/>
          </a:prstGeom>
          <a:noFill/>
        </p:spPr>
        <p:txBody>
          <a:bodyPr wrap="none" rtlCol="0">
            <a:spAutoFit/>
          </a:bodyPr>
          <a:lstStyle/>
          <a:p>
            <a:r>
              <a:rPr lang="en-US" dirty="0" smtClean="0"/>
              <a:t> 4-</a:t>
            </a:r>
            <a:r>
              <a:rPr lang="en-US" b="1" dirty="0" smtClean="0">
                <a:solidFill>
                  <a:srgbClr val="FFC000"/>
                </a:solidFill>
              </a:rPr>
              <a:t>The Memorial Blowing of the Trumpet</a:t>
            </a:r>
          </a:p>
          <a:p>
            <a:r>
              <a:rPr lang="en-US" b="1" dirty="0" smtClean="0"/>
              <a:t>5-</a:t>
            </a:r>
            <a:r>
              <a:rPr lang="en-US" b="1" dirty="0" smtClean="0">
                <a:solidFill>
                  <a:srgbClr val="FFC000"/>
                </a:solidFill>
              </a:rPr>
              <a:t>The Day of Atonement</a:t>
            </a:r>
          </a:p>
          <a:p>
            <a:r>
              <a:rPr lang="en-US" b="1" dirty="0" smtClean="0"/>
              <a:t>6-</a:t>
            </a:r>
            <a:r>
              <a:rPr lang="en-US" b="1" dirty="0" smtClean="0">
                <a:solidFill>
                  <a:srgbClr val="FFC000"/>
                </a:solidFill>
              </a:rPr>
              <a:t>The Feast of Tabernacles *</a:t>
            </a:r>
          </a:p>
          <a:p>
            <a:r>
              <a:rPr lang="en-US" b="1" dirty="0" smtClean="0"/>
              <a:t>7-</a:t>
            </a:r>
            <a:r>
              <a:rPr lang="en-US" b="1" dirty="0" smtClean="0">
                <a:solidFill>
                  <a:srgbClr val="FFC000"/>
                </a:solidFill>
              </a:rPr>
              <a:t>The 8</a:t>
            </a:r>
            <a:r>
              <a:rPr lang="en-US" b="1" baseline="30000" dirty="0" smtClean="0">
                <a:solidFill>
                  <a:srgbClr val="FFC000"/>
                </a:solidFill>
              </a:rPr>
              <a:t>th</a:t>
            </a:r>
            <a:r>
              <a:rPr lang="en-US" b="1" dirty="0" smtClean="0">
                <a:solidFill>
                  <a:srgbClr val="FFC000"/>
                </a:solidFill>
              </a:rPr>
              <a:t> Day*</a:t>
            </a:r>
            <a:endParaRPr lang="en-US" b="1" dirty="0">
              <a:solidFill>
                <a:srgbClr val="FFC000"/>
              </a:solidFill>
            </a:endParaRPr>
          </a:p>
        </p:txBody>
      </p:sp>
      <p:sp>
        <p:nvSpPr>
          <p:cNvPr id="10" name="TextBox 9"/>
          <p:cNvSpPr txBox="1"/>
          <p:nvPr/>
        </p:nvSpPr>
        <p:spPr>
          <a:xfrm>
            <a:off x="90431" y="4800600"/>
            <a:ext cx="8694496" cy="738664"/>
          </a:xfrm>
          <a:prstGeom prst="rect">
            <a:avLst/>
          </a:prstGeom>
          <a:noFill/>
        </p:spPr>
        <p:txBody>
          <a:bodyPr wrap="none" rtlCol="0">
            <a:spAutoFit/>
          </a:bodyPr>
          <a:lstStyle/>
          <a:p>
            <a:r>
              <a:rPr lang="en-US" dirty="0" smtClean="0"/>
              <a:t>The </a:t>
            </a:r>
            <a:r>
              <a:rPr lang="en-US" b="1" dirty="0" smtClean="0">
                <a:solidFill>
                  <a:srgbClr val="66FF33"/>
                </a:solidFill>
              </a:rPr>
              <a:t>FIRST  THREE FEAST  </a:t>
            </a:r>
            <a:r>
              <a:rPr lang="en-US" dirty="0" smtClean="0"/>
              <a:t>fall within </a:t>
            </a:r>
            <a:r>
              <a:rPr lang="en-US" b="1" dirty="0" smtClean="0">
                <a:solidFill>
                  <a:srgbClr val="FFFF00"/>
                </a:solidFill>
              </a:rPr>
              <a:t>the first 6 MONTHS  OF THE LORDS PROPHETIC</a:t>
            </a:r>
          </a:p>
          <a:p>
            <a:r>
              <a:rPr lang="en-US" b="1" dirty="0" smtClean="0">
                <a:solidFill>
                  <a:srgbClr val="FFFF00"/>
                </a:solidFill>
              </a:rPr>
              <a:t>COUNT</a:t>
            </a:r>
            <a:r>
              <a:rPr lang="en-US" dirty="0" smtClean="0">
                <a:solidFill>
                  <a:srgbClr val="FFFF00"/>
                </a:solidFill>
              </a:rPr>
              <a:t> </a:t>
            </a:r>
            <a:r>
              <a:rPr lang="en-US" dirty="0" smtClean="0"/>
              <a:t>or within  </a:t>
            </a:r>
            <a:r>
              <a:rPr lang="en-US" sz="2400" b="1" dirty="0" smtClean="0">
                <a:solidFill>
                  <a:srgbClr val="FFFF00"/>
                </a:solidFill>
              </a:rPr>
              <a:t>180 days  </a:t>
            </a:r>
            <a:r>
              <a:rPr lang="en-US" b="1" dirty="0" smtClean="0">
                <a:solidFill>
                  <a:srgbClr val="FFFF00"/>
                </a:solidFill>
              </a:rPr>
              <a:t>WHICH IS AN HALF  A YEAR TO THE LORD </a:t>
            </a:r>
            <a:r>
              <a:rPr lang="en-US" dirty="0" smtClean="0"/>
              <a:t>-</a:t>
            </a:r>
            <a:r>
              <a:rPr lang="en-US" b="1" dirty="0" smtClean="0">
                <a:solidFill>
                  <a:srgbClr val="66FF33"/>
                </a:solidFill>
              </a:rPr>
              <a:t>6 x 30 = 180</a:t>
            </a:r>
            <a:endParaRPr lang="en-US" b="1" dirty="0">
              <a:solidFill>
                <a:srgbClr val="66FF33"/>
              </a:solidFill>
            </a:endParaRPr>
          </a:p>
        </p:txBody>
      </p:sp>
      <p:sp>
        <p:nvSpPr>
          <p:cNvPr id="11" name="TextBox 10"/>
          <p:cNvSpPr txBox="1"/>
          <p:nvPr/>
        </p:nvSpPr>
        <p:spPr>
          <a:xfrm>
            <a:off x="36507" y="5562600"/>
            <a:ext cx="9107493" cy="769441"/>
          </a:xfrm>
          <a:prstGeom prst="rect">
            <a:avLst/>
          </a:prstGeom>
          <a:noFill/>
        </p:spPr>
        <p:txBody>
          <a:bodyPr wrap="none" rtlCol="0">
            <a:spAutoFit/>
          </a:bodyPr>
          <a:lstStyle/>
          <a:p>
            <a:r>
              <a:rPr lang="en-US" dirty="0" smtClean="0"/>
              <a:t>The </a:t>
            </a:r>
            <a:r>
              <a:rPr lang="en-US" b="1" dirty="0" smtClean="0">
                <a:solidFill>
                  <a:srgbClr val="FFFF00"/>
                </a:solidFill>
              </a:rPr>
              <a:t>LAST FOUR FEAST </a:t>
            </a:r>
            <a:r>
              <a:rPr lang="en-US" b="1" dirty="0" smtClean="0"/>
              <a:t>are in</a:t>
            </a:r>
            <a:r>
              <a:rPr lang="en-US" dirty="0" smtClean="0"/>
              <a:t> </a:t>
            </a:r>
            <a:r>
              <a:rPr lang="en-US" b="1" dirty="0" smtClean="0"/>
              <a:t> </a:t>
            </a:r>
            <a:r>
              <a:rPr lang="en-US" b="1" dirty="0" smtClean="0">
                <a:solidFill>
                  <a:srgbClr val="FFC000"/>
                </a:solidFill>
              </a:rPr>
              <a:t>THE END OF THE YEAR </a:t>
            </a:r>
            <a:r>
              <a:rPr lang="en-US" dirty="0" smtClean="0"/>
              <a:t>or  starting on </a:t>
            </a:r>
            <a:r>
              <a:rPr lang="en-US" sz="1600" b="1" dirty="0" smtClean="0">
                <a:solidFill>
                  <a:srgbClr val="FFC000"/>
                </a:solidFill>
              </a:rPr>
              <a:t>DAY </a:t>
            </a:r>
            <a:r>
              <a:rPr lang="en-US" sz="2000" b="1" dirty="0" smtClean="0">
                <a:solidFill>
                  <a:srgbClr val="FFC000"/>
                </a:solidFill>
              </a:rPr>
              <a:t>181 which is the</a:t>
            </a:r>
          </a:p>
          <a:p>
            <a:r>
              <a:rPr lang="en-US" sz="2000" b="1" dirty="0" smtClean="0">
                <a:solidFill>
                  <a:srgbClr val="FFC000"/>
                </a:solidFill>
              </a:rPr>
              <a:t>Start of  the 7</a:t>
            </a:r>
            <a:r>
              <a:rPr lang="en-US" sz="2000" b="1" baseline="30000" dirty="0" smtClean="0">
                <a:solidFill>
                  <a:srgbClr val="FFC000"/>
                </a:solidFill>
              </a:rPr>
              <a:t>th</a:t>
            </a:r>
            <a:r>
              <a:rPr lang="en-US" sz="2000" b="1" dirty="0" smtClean="0">
                <a:solidFill>
                  <a:srgbClr val="FFC000"/>
                </a:solidFill>
              </a:rPr>
              <a:t> month</a:t>
            </a:r>
            <a:r>
              <a:rPr lang="en-US" sz="2400" dirty="0" smtClean="0"/>
              <a:t> </a:t>
            </a:r>
            <a:r>
              <a:rPr lang="en-US" dirty="0" smtClean="0"/>
              <a:t>according to </a:t>
            </a:r>
            <a:r>
              <a:rPr lang="en-US" b="1" dirty="0" smtClean="0">
                <a:solidFill>
                  <a:srgbClr val="FFFF00"/>
                </a:solidFill>
              </a:rPr>
              <a:t>THE COUNT OF GOD</a:t>
            </a:r>
            <a:endParaRPr lang="en-US" sz="2400" b="1" dirty="0">
              <a:solidFill>
                <a:srgbClr val="FFFF00"/>
              </a:solidFill>
            </a:endParaRPr>
          </a:p>
        </p:txBody>
      </p:sp>
      <p:sp>
        <p:nvSpPr>
          <p:cNvPr id="12" name="TextBox 11"/>
          <p:cNvSpPr txBox="1"/>
          <p:nvPr/>
        </p:nvSpPr>
        <p:spPr>
          <a:xfrm>
            <a:off x="304800" y="6324600"/>
            <a:ext cx="7928196" cy="369332"/>
          </a:xfrm>
          <a:prstGeom prst="rect">
            <a:avLst/>
          </a:prstGeom>
          <a:noFill/>
        </p:spPr>
        <p:txBody>
          <a:bodyPr wrap="none" rtlCol="0">
            <a:spAutoFit/>
          </a:bodyPr>
          <a:lstStyle/>
          <a:p>
            <a:r>
              <a:rPr lang="en-US" dirty="0" smtClean="0"/>
              <a:t>..And in the Feast of Ingathering * </a:t>
            </a:r>
            <a:r>
              <a:rPr lang="en-US" b="1" dirty="0" smtClean="0">
                <a:solidFill>
                  <a:srgbClr val="FFC000"/>
                </a:solidFill>
              </a:rPr>
              <a:t>WHICH IS IN THE END OF THE YEAR- </a:t>
            </a:r>
            <a:r>
              <a:rPr lang="en-US" dirty="0" smtClean="0"/>
              <a:t>Ex 23:16</a:t>
            </a:r>
            <a:endParaRPr lang="en-US" dirty="0"/>
          </a:p>
        </p:txBody>
      </p:sp>
      <p:sp>
        <p:nvSpPr>
          <p:cNvPr id="16" name="TextBox 15"/>
          <p:cNvSpPr txBox="1"/>
          <p:nvPr/>
        </p:nvSpPr>
        <p:spPr>
          <a:xfrm>
            <a:off x="6324600" y="5943600"/>
            <a:ext cx="2882520" cy="369332"/>
          </a:xfrm>
          <a:prstGeom prst="rect">
            <a:avLst/>
          </a:prstGeom>
          <a:noFill/>
        </p:spPr>
        <p:txBody>
          <a:bodyPr wrap="none" rtlCol="0">
            <a:spAutoFit/>
          </a:bodyPr>
          <a:lstStyle/>
          <a:p>
            <a:r>
              <a:rPr lang="en-US" b="1" dirty="0" smtClean="0">
                <a:solidFill>
                  <a:srgbClr val="FFFF00"/>
                </a:solidFill>
              </a:rPr>
              <a:t>Being  180 + 180 = 360 days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7"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1000"/>
                                        <p:tgtEl>
                                          <p:spTgt spid="13"/>
                                        </p:tgtEl>
                                      </p:cBhvr>
                                    </p:animEffect>
                                    <p:anim calcmode="lin" valueType="num">
                                      <p:cBhvr>
                                        <p:cTn id="14" dur="1000" fill="hold"/>
                                        <p:tgtEl>
                                          <p:spTgt spid="13"/>
                                        </p:tgtEl>
                                        <p:attrNameLst>
                                          <p:attrName>ppt_x</p:attrName>
                                        </p:attrNameLst>
                                      </p:cBhvr>
                                      <p:tavLst>
                                        <p:tav tm="0">
                                          <p:val>
                                            <p:strVal val="#ppt_x"/>
                                          </p:val>
                                        </p:tav>
                                        <p:tav tm="100000">
                                          <p:val>
                                            <p:strVal val="#ppt_x"/>
                                          </p:val>
                                        </p:tav>
                                      </p:tavLst>
                                    </p:anim>
                                    <p:anim calcmode="lin" valueType="num">
                                      <p:cBhvr>
                                        <p:cTn id="15" dur="900" decel="100000" fill="hold"/>
                                        <p:tgtEl>
                                          <p:spTgt spid="13"/>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blinds(horizontal)">
                                      <p:cBhvr>
                                        <p:cTn id="21" dur="5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8">
                                            <p:txEl>
                                              <p:pRg st="0" end="0"/>
                                            </p:txEl>
                                          </p:spTgt>
                                        </p:tgtEl>
                                        <p:attrNameLst>
                                          <p:attrName>style.visibility</p:attrName>
                                        </p:attrNameLst>
                                      </p:cBhvr>
                                      <p:to>
                                        <p:strVal val="visible"/>
                                      </p:to>
                                    </p:set>
                                    <p:anim calcmode="lin" valueType="num">
                                      <p:cBhvr additive="base">
                                        <p:cTn id="26"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8">
                                            <p:txEl>
                                              <p:pRg st="1" end="1"/>
                                            </p:txEl>
                                          </p:spTgt>
                                        </p:tgtEl>
                                        <p:attrNameLst>
                                          <p:attrName>style.visibility</p:attrName>
                                        </p:attrNameLst>
                                      </p:cBhvr>
                                      <p:to>
                                        <p:strVal val="visible"/>
                                      </p:to>
                                    </p:set>
                                    <p:anim calcmode="lin" valueType="num">
                                      <p:cBhvr additive="base">
                                        <p:cTn id="32"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8">
                                            <p:txEl>
                                              <p:pRg st="2" end="2"/>
                                            </p:txEl>
                                          </p:spTgt>
                                        </p:tgtEl>
                                        <p:attrNameLst>
                                          <p:attrName>style.visibility</p:attrName>
                                        </p:attrNameLst>
                                      </p:cBhvr>
                                      <p:to>
                                        <p:strVal val="visible"/>
                                      </p:to>
                                    </p:set>
                                    <p:anim calcmode="lin" valueType="num">
                                      <p:cBhvr additive="base">
                                        <p:cTn id="38"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9">
                                            <p:txEl>
                                              <p:pRg st="0" end="0"/>
                                            </p:txEl>
                                          </p:spTgt>
                                        </p:tgtEl>
                                        <p:attrNameLst>
                                          <p:attrName>style.visibility</p:attrName>
                                        </p:attrNameLst>
                                      </p:cBhvr>
                                      <p:to>
                                        <p:strVal val="visible"/>
                                      </p:to>
                                    </p:set>
                                    <p:anim calcmode="lin" valueType="num">
                                      <p:cBhvr additive="base">
                                        <p:cTn id="44"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9">
                                            <p:txEl>
                                              <p:pRg st="1" end="1"/>
                                            </p:txEl>
                                          </p:spTgt>
                                        </p:tgtEl>
                                        <p:attrNameLst>
                                          <p:attrName>style.visibility</p:attrName>
                                        </p:attrNameLst>
                                      </p:cBhvr>
                                      <p:to>
                                        <p:strVal val="visible"/>
                                      </p:to>
                                    </p:set>
                                    <p:anim calcmode="lin" valueType="num">
                                      <p:cBhvr additive="base">
                                        <p:cTn id="50"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9">
                                            <p:txEl>
                                              <p:pRg st="2" end="2"/>
                                            </p:txEl>
                                          </p:spTgt>
                                        </p:tgtEl>
                                        <p:attrNameLst>
                                          <p:attrName>style.visibility</p:attrName>
                                        </p:attrNameLst>
                                      </p:cBhvr>
                                      <p:to>
                                        <p:strVal val="visible"/>
                                      </p:to>
                                    </p:set>
                                    <p:anim calcmode="lin" valueType="num">
                                      <p:cBhvr additive="base">
                                        <p:cTn id="56"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9">
                                            <p:txEl>
                                              <p:pRg st="3" end="3"/>
                                            </p:txEl>
                                          </p:spTgt>
                                        </p:tgtEl>
                                        <p:attrNameLst>
                                          <p:attrName>style.visibility</p:attrName>
                                        </p:attrNameLst>
                                      </p:cBhvr>
                                      <p:to>
                                        <p:strVal val="visible"/>
                                      </p:to>
                                    </p:set>
                                    <p:anim calcmode="lin" valueType="num">
                                      <p:cBhvr additive="base">
                                        <p:cTn id="62"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nodeType="clickEffect">
                                  <p:stCondLst>
                                    <p:cond delay="0"/>
                                  </p:stCondLst>
                                  <p:childTnLst>
                                    <p:set>
                                      <p:cBhvr>
                                        <p:cTn id="67" dur="1" fill="hold">
                                          <p:stCondLst>
                                            <p:cond delay="0"/>
                                          </p:stCondLst>
                                        </p:cTn>
                                        <p:tgtEl>
                                          <p:spTgt spid="10">
                                            <p:txEl>
                                              <p:pRg st="0" end="0"/>
                                            </p:txEl>
                                          </p:spTgt>
                                        </p:tgtEl>
                                        <p:attrNameLst>
                                          <p:attrName>style.visibility</p:attrName>
                                        </p:attrNameLst>
                                      </p:cBhvr>
                                      <p:to>
                                        <p:strVal val="visible"/>
                                      </p:to>
                                    </p:set>
                                    <p:anim calcmode="lin" valueType="num">
                                      <p:cBhvr additive="base">
                                        <p:cTn id="68"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69"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70" presetID="2" presetClass="entr" presetSubtype="4" fill="hold" nodeType="withEffect">
                                  <p:stCondLst>
                                    <p:cond delay="0"/>
                                  </p:stCondLst>
                                  <p:childTnLst>
                                    <p:set>
                                      <p:cBhvr>
                                        <p:cTn id="71" dur="1" fill="hold">
                                          <p:stCondLst>
                                            <p:cond delay="0"/>
                                          </p:stCondLst>
                                        </p:cTn>
                                        <p:tgtEl>
                                          <p:spTgt spid="10">
                                            <p:txEl>
                                              <p:pRg st="1" end="1"/>
                                            </p:txEl>
                                          </p:spTgt>
                                        </p:tgtEl>
                                        <p:attrNameLst>
                                          <p:attrName>style.visibility</p:attrName>
                                        </p:attrNameLst>
                                      </p:cBhvr>
                                      <p:to>
                                        <p:strVal val="visible"/>
                                      </p:to>
                                    </p:set>
                                    <p:anim calcmode="lin" valueType="num">
                                      <p:cBhvr additive="base">
                                        <p:cTn id="72"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37" presetClass="entr" presetSubtype="0" fill="hold" nodeType="clickEffect">
                                  <p:stCondLst>
                                    <p:cond delay="0"/>
                                  </p:stCondLst>
                                  <p:childTnLst>
                                    <p:set>
                                      <p:cBhvr>
                                        <p:cTn id="77" dur="1" fill="hold">
                                          <p:stCondLst>
                                            <p:cond delay="0"/>
                                          </p:stCondLst>
                                        </p:cTn>
                                        <p:tgtEl>
                                          <p:spTgt spid="11">
                                            <p:txEl>
                                              <p:pRg st="0" end="0"/>
                                            </p:txEl>
                                          </p:spTgt>
                                        </p:tgtEl>
                                        <p:attrNameLst>
                                          <p:attrName>style.visibility</p:attrName>
                                        </p:attrNameLst>
                                      </p:cBhvr>
                                      <p:to>
                                        <p:strVal val="visible"/>
                                      </p:to>
                                    </p:set>
                                    <p:animEffect transition="in" filter="fade">
                                      <p:cBhvr>
                                        <p:cTn id="78" dur="1000"/>
                                        <p:tgtEl>
                                          <p:spTgt spid="11">
                                            <p:txEl>
                                              <p:pRg st="0" end="0"/>
                                            </p:txEl>
                                          </p:spTgt>
                                        </p:tgtEl>
                                      </p:cBhvr>
                                    </p:animEffect>
                                    <p:anim calcmode="lin" valueType="num">
                                      <p:cBhvr>
                                        <p:cTn id="79"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80" dur="900" decel="100000" fill="hold"/>
                                        <p:tgtEl>
                                          <p:spTgt spid="11">
                                            <p:txEl>
                                              <p:pRg st="0" end="0"/>
                                            </p:txEl>
                                          </p:spTgt>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11">
                                            <p:txEl>
                                              <p:pRg st="0" end="0"/>
                                            </p:txEl>
                                          </p:spTgt>
                                        </p:tgtEl>
                                        <p:attrNameLst>
                                          <p:attrName>ppt_y</p:attrName>
                                        </p:attrNameLst>
                                      </p:cBhvr>
                                      <p:tavLst>
                                        <p:tav tm="0">
                                          <p:val>
                                            <p:strVal val="#ppt_y-.03"/>
                                          </p:val>
                                        </p:tav>
                                        <p:tav tm="100000">
                                          <p:val>
                                            <p:strVal val="#ppt_y"/>
                                          </p:val>
                                        </p:tav>
                                      </p:tavLst>
                                    </p:anim>
                                  </p:childTnLst>
                                </p:cTn>
                              </p:par>
                              <p:par>
                                <p:cTn id="82" presetID="37" presetClass="entr" presetSubtype="0" fill="hold" nodeType="withEffect">
                                  <p:stCondLst>
                                    <p:cond delay="0"/>
                                  </p:stCondLst>
                                  <p:childTnLst>
                                    <p:set>
                                      <p:cBhvr>
                                        <p:cTn id="83" dur="1" fill="hold">
                                          <p:stCondLst>
                                            <p:cond delay="0"/>
                                          </p:stCondLst>
                                        </p:cTn>
                                        <p:tgtEl>
                                          <p:spTgt spid="11">
                                            <p:txEl>
                                              <p:pRg st="1" end="1"/>
                                            </p:txEl>
                                          </p:spTgt>
                                        </p:tgtEl>
                                        <p:attrNameLst>
                                          <p:attrName>style.visibility</p:attrName>
                                        </p:attrNameLst>
                                      </p:cBhvr>
                                      <p:to>
                                        <p:strVal val="visible"/>
                                      </p:to>
                                    </p:set>
                                    <p:animEffect transition="in" filter="fade">
                                      <p:cBhvr>
                                        <p:cTn id="84" dur="1000"/>
                                        <p:tgtEl>
                                          <p:spTgt spid="11">
                                            <p:txEl>
                                              <p:pRg st="1" end="1"/>
                                            </p:txEl>
                                          </p:spTgt>
                                        </p:tgtEl>
                                      </p:cBhvr>
                                    </p:animEffect>
                                    <p:anim calcmode="lin" valueType="num">
                                      <p:cBhvr>
                                        <p:cTn id="85"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86" dur="900" decel="100000" fill="hold"/>
                                        <p:tgtEl>
                                          <p:spTgt spid="11">
                                            <p:txEl>
                                              <p:pRg st="1" end="1"/>
                                            </p:txEl>
                                          </p:spTgt>
                                        </p:tgtEl>
                                        <p:attrNameLst>
                                          <p:attrName>ppt_y</p:attrName>
                                        </p:attrNameLst>
                                      </p:cBhvr>
                                      <p:tavLst>
                                        <p:tav tm="0">
                                          <p:val>
                                            <p:strVal val="#ppt_y+1"/>
                                          </p:val>
                                        </p:tav>
                                        <p:tav tm="100000">
                                          <p:val>
                                            <p:strVal val="#ppt_y-.03"/>
                                          </p:val>
                                        </p:tav>
                                      </p:tavLst>
                                    </p:anim>
                                    <p:anim calcmode="lin" valueType="num">
                                      <p:cBhvr>
                                        <p:cTn id="87" dur="100" accel="100000" fill="hold">
                                          <p:stCondLst>
                                            <p:cond delay="900"/>
                                          </p:stCondLst>
                                        </p:cTn>
                                        <p:tgtEl>
                                          <p:spTgt spid="11">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2" presetClass="entr" presetSubtype="4" fill="hold" grpId="0" nodeType="clickEffect">
                                  <p:stCondLst>
                                    <p:cond delay="0"/>
                                  </p:stCondLst>
                                  <p:childTnLst>
                                    <p:set>
                                      <p:cBhvr>
                                        <p:cTn id="91" dur="1" fill="hold">
                                          <p:stCondLst>
                                            <p:cond delay="0"/>
                                          </p:stCondLst>
                                        </p:cTn>
                                        <p:tgtEl>
                                          <p:spTgt spid="16"/>
                                        </p:tgtEl>
                                        <p:attrNameLst>
                                          <p:attrName>style.visibility</p:attrName>
                                        </p:attrNameLst>
                                      </p:cBhvr>
                                      <p:to>
                                        <p:strVal val="visible"/>
                                      </p:to>
                                    </p:set>
                                    <p:anim calcmode="lin" valueType="num">
                                      <p:cBhvr additive="base">
                                        <p:cTn id="92" dur="500" fill="hold"/>
                                        <p:tgtEl>
                                          <p:spTgt spid="16"/>
                                        </p:tgtEl>
                                        <p:attrNameLst>
                                          <p:attrName>ppt_x</p:attrName>
                                        </p:attrNameLst>
                                      </p:cBhvr>
                                      <p:tavLst>
                                        <p:tav tm="0">
                                          <p:val>
                                            <p:strVal val="#ppt_x"/>
                                          </p:val>
                                        </p:tav>
                                        <p:tav tm="100000">
                                          <p:val>
                                            <p:strVal val="#ppt_x"/>
                                          </p:val>
                                        </p:tav>
                                      </p:tavLst>
                                    </p:anim>
                                    <p:anim calcmode="lin" valueType="num">
                                      <p:cBhvr additive="base">
                                        <p:cTn id="93"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37" presetClass="entr" presetSubtype="0" fill="hold" nodeType="clickEffect">
                                  <p:stCondLst>
                                    <p:cond delay="0"/>
                                  </p:stCondLst>
                                  <p:childTnLst>
                                    <p:set>
                                      <p:cBhvr>
                                        <p:cTn id="97" dur="1" fill="hold">
                                          <p:stCondLst>
                                            <p:cond delay="0"/>
                                          </p:stCondLst>
                                        </p:cTn>
                                        <p:tgtEl>
                                          <p:spTgt spid="12">
                                            <p:txEl>
                                              <p:pRg st="0" end="0"/>
                                            </p:txEl>
                                          </p:spTgt>
                                        </p:tgtEl>
                                        <p:attrNameLst>
                                          <p:attrName>style.visibility</p:attrName>
                                        </p:attrNameLst>
                                      </p:cBhvr>
                                      <p:to>
                                        <p:strVal val="visible"/>
                                      </p:to>
                                    </p:set>
                                    <p:animEffect transition="in" filter="fade">
                                      <p:cBhvr>
                                        <p:cTn id="98" dur="1000"/>
                                        <p:tgtEl>
                                          <p:spTgt spid="12">
                                            <p:txEl>
                                              <p:pRg st="0" end="0"/>
                                            </p:txEl>
                                          </p:spTgt>
                                        </p:tgtEl>
                                      </p:cBhvr>
                                    </p:animEffect>
                                    <p:anim calcmode="lin" valueType="num">
                                      <p:cBhvr>
                                        <p:cTn id="99"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100" dur="900" decel="100000" fill="hold"/>
                                        <p:tgtEl>
                                          <p:spTgt spid="12">
                                            <p:txEl>
                                              <p:pRg st="0" end="0"/>
                                            </p:txEl>
                                          </p:spTgt>
                                        </p:tgtEl>
                                        <p:attrNameLst>
                                          <p:attrName>ppt_y</p:attrName>
                                        </p:attrNameLst>
                                      </p:cBhvr>
                                      <p:tavLst>
                                        <p:tav tm="0">
                                          <p:val>
                                            <p:strVal val="#ppt_y+1"/>
                                          </p:val>
                                        </p:tav>
                                        <p:tav tm="100000">
                                          <p:val>
                                            <p:strVal val="#ppt_y-.03"/>
                                          </p:val>
                                        </p:tav>
                                      </p:tavLst>
                                    </p:anim>
                                    <p:anim calcmode="lin" valueType="num">
                                      <p:cBhvr>
                                        <p:cTn id="101" dur="100" accel="100000" fill="hold">
                                          <p:stCondLst>
                                            <p:cond delay="900"/>
                                          </p:stCondLst>
                                        </p:cTn>
                                        <p:tgtEl>
                                          <p:spTgt spid="12">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3" grpId="0"/>
      <p:bldP spid="14"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9800"/>
            <a:ext cx="8077200" cy="1673352"/>
          </a:xfrm>
        </p:spPr>
        <p:txBody>
          <a:bodyPr>
            <a:normAutofit/>
          </a:bodyPr>
          <a:lstStyle/>
          <a:p>
            <a:pPr algn="ctr"/>
            <a:r>
              <a:rPr lang="en-US" dirty="0" smtClean="0">
                <a:solidFill>
                  <a:srgbClr val="FFC000"/>
                </a:solidFill>
              </a:rPr>
              <a:t>BASIC AGREEMENT ABOUT THE SEVENTH MONTH</a:t>
            </a:r>
            <a:endParaRPr lang="en-US" dirty="0">
              <a:solidFill>
                <a:srgbClr val="FFC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8077200" cy="1673352"/>
          </a:xfrm>
        </p:spPr>
        <p:txBody>
          <a:bodyPr>
            <a:normAutofit/>
          </a:bodyPr>
          <a:lstStyle/>
          <a:p>
            <a:pPr algn="ctr"/>
            <a:r>
              <a:rPr lang="en-US" sz="4800" dirty="0" smtClean="0">
                <a:solidFill>
                  <a:schemeClr val="tx1"/>
                </a:solidFill>
              </a:rPr>
              <a:t> </a:t>
            </a:r>
            <a:r>
              <a:rPr lang="en-US" sz="4800" dirty="0" smtClean="0">
                <a:solidFill>
                  <a:srgbClr val="FFC000"/>
                </a:solidFill>
              </a:rPr>
              <a:t>THE CONCLUSION</a:t>
            </a:r>
            <a:br>
              <a:rPr lang="en-US" sz="4800" dirty="0" smtClean="0">
                <a:solidFill>
                  <a:srgbClr val="FFC000"/>
                </a:solidFill>
              </a:rPr>
            </a:br>
            <a:r>
              <a:rPr lang="en-US" sz="4800" dirty="0" smtClean="0">
                <a:solidFill>
                  <a:srgbClr val="FFC000"/>
                </a:solidFill>
              </a:rPr>
              <a:t>OF THE MATTER</a:t>
            </a:r>
            <a:endParaRPr lang="en-US" sz="4800" dirty="0">
              <a:solidFill>
                <a:srgbClr val="FFC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761999"/>
          </a:xfrm>
        </p:spPr>
        <p:txBody>
          <a:bodyPr>
            <a:normAutofit/>
          </a:bodyPr>
          <a:lstStyle/>
          <a:p>
            <a:pPr algn="ctr"/>
            <a:r>
              <a:rPr lang="en-US" dirty="0" smtClean="0">
                <a:solidFill>
                  <a:srgbClr val="FFC000"/>
                </a:solidFill>
              </a:rPr>
              <a:t>The Prophetic Count of God</a:t>
            </a:r>
            <a:endParaRPr lang="en-US" dirty="0">
              <a:solidFill>
                <a:srgbClr val="FFC000"/>
              </a:solidFill>
            </a:endParaRPr>
          </a:p>
        </p:txBody>
      </p:sp>
      <p:cxnSp>
        <p:nvCxnSpPr>
          <p:cNvPr id="5" name="Straight Connector 4"/>
          <p:cNvCxnSpPr/>
          <p:nvPr/>
        </p:nvCxnSpPr>
        <p:spPr>
          <a:xfrm>
            <a:off x="838200" y="762000"/>
            <a:ext cx="7924800" cy="0"/>
          </a:xfrm>
          <a:prstGeom prst="line">
            <a:avLst/>
          </a:prstGeom>
        </p:spPr>
        <p:style>
          <a:lnRef idx="3">
            <a:schemeClr val="dk1"/>
          </a:lnRef>
          <a:fillRef idx="0">
            <a:schemeClr val="dk1"/>
          </a:fillRef>
          <a:effectRef idx="2">
            <a:schemeClr val="dk1"/>
          </a:effectRef>
          <a:fontRef idx="minor">
            <a:schemeClr val="tx1"/>
          </a:fontRef>
        </p:style>
      </p:cxnSp>
      <p:sp>
        <p:nvSpPr>
          <p:cNvPr id="6" name="Rectangle 5"/>
          <p:cNvSpPr/>
          <p:nvPr/>
        </p:nvSpPr>
        <p:spPr>
          <a:xfrm>
            <a:off x="304800" y="685800"/>
            <a:ext cx="8610600" cy="1200329"/>
          </a:xfrm>
          <a:prstGeom prst="rect">
            <a:avLst/>
          </a:prstGeom>
          <a:ln>
            <a:solidFill>
              <a:srgbClr val="FFC000"/>
            </a:solidFill>
          </a:ln>
        </p:spPr>
        <p:txBody>
          <a:bodyPr wrap="square">
            <a:spAutoFit/>
          </a:bodyPr>
          <a:lstStyle/>
          <a:p>
            <a:pPr algn="ctr"/>
            <a:r>
              <a:rPr lang="en-US" sz="2400" b="1" dirty="0" smtClean="0">
                <a:solidFill>
                  <a:schemeClr val="tx1"/>
                </a:solidFill>
              </a:rPr>
              <a:t> </a:t>
            </a:r>
            <a:r>
              <a:rPr lang="en-US" sz="2400" b="1" cap="all" dirty="0" smtClean="0">
                <a:solidFill>
                  <a:schemeClr val="tx1"/>
                </a:solidFill>
              </a:rPr>
              <a:t>This IS our hope and prayer for ALL THAT SEEK THE TRUTH IN CHRIST JESUS </a:t>
            </a:r>
            <a:r>
              <a:rPr lang="en-US" sz="2400" b="1" cap="all" dirty="0" smtClean="0"/>
              <a:t> AND THE  UNITY OF GOD’S PEOPLE</a:t>
            </a:r>
          </a:p>
          <a:p>
            <a:pPr algn="ctr"/>
            <a:r>
              <a:rPr lang="en-US" sz="2400" b="1" cap="all" dirty="0" smtClean="0"/>
              <a:t> IN THE KEEPING  OF THE LORD’S HOLY FEAST</a:t>
            </a:r>
            <a:endParaRPr lang="en-US" sz="2400" cap="all" dirty="0">
              <a:solidFill>
                <a:schemeClr val="tx1"/>
              </a:solidFill>
            </a:endParaRPr>
          </a:p>
        </p:txBody>
      </p:sp>
      <p:sp>
        <p:nvSpPr>
          <p:cNvPr id="10" name="TextBox 9"/>
          <p:cNvSpPr txBox="1"/>
          <p:nvPr/>
        </p:nvSpPr>
        <p:spPr>
          <a:xfrm>
            <a:off x="304800" y="1905000"/>
            <a:ext cx="8497391" cy="923330"/>
          </a:xfrm>
          <a:prstGeom prst="rect">
            <a:avLst/>
          </a:prstGeom>
          <a:noFill/>
        </p:spPr>
        <p:txBody>
          <a:bodyPr wrap="none" rtlCol="0">
            <a:spAutoFit/>
          </a:bodyPr>
          <a:lstStyle/>
          <a:p>
            <a:pPr algn="ctr"/>
            <a:r>
              <a:rPr lang="en-US" b="1" dirty="0" smtClean="0">
                <a:solidFill>
                  <a:srgbClr val="FFFF00"/>
                </a:solidFill>
              </a:rPr>
              <a:t>We know prophecy</a:t>
            </a:r>
            <a:r>
              <a:rPr lang="en-US" dirty="0" smtClean="0"/>
              <a:t>, but you’ve never been taught the Prophetic Count of God consider</a:t>
            </a:r>
          </a:p>
          <a:p>
            <a:pPr algn="ctr"/>
            <a:r>
              <a:rPr lang="en-US" b="1" dirty="0" smtClean="0">
                <a:solidFill>
                  <a:srgbClr val="FFC000"/>
                </a:solidFill>
              </a:rPr>
              <a:t>What we’ve read  together out the </a:t>
            </a:r>
            <a:r>
              <a:rPr lang="en-US" b="1" dirty="0" smtClean="0">
                <a:solidFill>
                  <a:srgbClr val="FFFF00"/>
                </a:solidFill>
              </a:rPr>
              <a:t>Holy Bible </a:t>
            </a:r>
            <a:r>
              <a:rPr lang="en-US" b="1" dirty="0" smtClean="0">
                <a:solidFill>
                  <a:srgbClr val="FFC000"/>
                </a:solidFill>
              </a:rPr>
              <a:t>from the </a:t>
            </a:r>
            <a:r>
              <a:rPr lang="en-US" b="1" dirty="0" smtClean="0">
                <a:solidFill>
                  <a:srgbClr val="FFFF00"/>
                </a:solidFill>
              </a:rPr>
              <a:t>LAW</a:t>
            </a:r>
            <a:r>
              <a:rPr lang="en-US" b="1" dirty="0" smtClean="0">
                <a:solidFill>
                  <a:srgbClr val="FFC000"/>
                </a:solidFill>
              </a:rPr>
              <a:t> to the </a:t>
            </a:r>
            <a:r>
              <a:rPr lang="en-US" b="1" dirty="0" smtClean="0">
                <a:solidFill>
                  <a:srgbClr val="FFFF00"/>
                </a:solidFill>
              </a:rPr>
              <a:t>T</a:t>
            </a:r>
            <a:r>
              <a:rPr lang="en-US" b="1" cap="all" dirty="0" smtClean="0">
                <a:solidFill>
                  <a:srgbClr val="FFFF00"/>
                </a:solidFill>
              </a:rPr>
              <a:t>estimony</a:t>
            </a:r>
            <a:r>
              <a:rPr lang="en-US" b="1" cap="all" dirty="0" smtClean="0">
                <a:solidFill>
                  <a:srgbClr val="FFC000"/>
                </a:solidFill>
              </a:rPr>
              <a:t>, </a:t>
            </a:r>
          </a:p>
          <a:p>
            <a:pPr algn="ctr"/>
            <a:r>
              <a:rPr lang="en-US" dirty="0" smtClean="0">
                <a:solidFill>
                  <a:srgbClr val="FFC000"/>
                </a:solidFill>
              </a:rPr>
              <a:t>Consider that all of the </a:t>
            </a:r>
            <a:r>
              <a:rPr lang="en-US" b="1" dirty="0" smtClean="0">
                <a:solidFill>
                  <a:srgbClr val="FFFF00"/>
                </a:solidFill>
              </a:rPr>
              <a:t>FEAST THE LORD </a:t>
            </a:r>
            <a:r>
              <a:rPr lang="en-US" dirty="0" smtClean="0">
                <a:solidFill>
                  <a:srgbClr val="FFC000"/>
                </a:solidFill>
              </a:rPr>
              <a:t>have a </a:t>
            </a:r>
            <a:r>
              <a:rPr lang="en-US" b="1" cap="all" dirty="0" smtClean="0">
                <a:solidFill>
                  <a:srgbClr val="FFFF00"/>
                </a:solidFill>
              </a:rPr>
              <a:t>prophecy linked </a:t>
            </a:r>
            <a:r>
              <a:rPr lang="en-US" dirty="0" smtClean="0">
                <a:solidFill>
                  <a:srgbClr val="FFC000"/>
                </a:solidFill>
              </a:rPr>
              <a:t>to them. </a:t>
            </a:r>
            <a:endParaRPr lang="en-US" dirty="0">
              <a:solidFill>
                <a:srgbClr val="FFC000"/>
              </a:solidFill>
            </a:endParaRPr>
          </a:p>
        </p:txBody>
      </p:sp>
      <p:sp>
        <p:nvSpPr>
          <p:cNvPr id="14" name="TextBox 13"/>
          <p:cNvSpPr txBox="1"/>
          <p:nvPr/>
        </p:nvSpPr>
        <p:spPr>
          <a:xfrm>
            <a:off x="0" y="2286001"/>
            <a:ext cx="8991600" cy="3447098"/>
          </a:xfrm>
          <a:prstGeom prst="rect">
            <a:avLst/>
          </a:prstGeom>
          <a:noFill/>
        </p:spPr>
        <p:txBody>
          <a:bodyPr wrap="square" rtlCol="0">
            <a:spAutoFit/>
          </a:bodyPr>
          <a:lstStyle/>
          <a:p>
            <a:pPr algn="ctr"/>
            <a:endParaRPr lang="en-US" dirty="0" smtClean="0"/>
          </a:p>
          <a:p>
            <a:pPr algn="ctr"/>
            <a:endParaRPr lang="en-US" dirty="0" smtClean="0"/>
          </a:p>
          <a:p>
            <a:pPr algn="ctr"/>
            <a:r>
              <a:rPr lang="en-US" dirty="0" smtClean="0"/>
              <a:t>Let no man therefore judge you in meat or drink, or in respect of an holyday, or of the new moon, or of the Sabbath days: </a:t>
            </a:r>
            <a:r>
              <a:rPr lang="en-US" b="1" dirty="0" smtClean="0">
                <a:solidFill>
                  <a:srgbClr val="FFFF00"/>
                </a:solidFill>
              </a:rPr>
              <a:t>WHICH ARE A SHADOW OF  THINGS  TO COME</a:t>
            </a:r>
            <a:r>
              <a:rPr lang="en-US" dirty="0" smtClean="0"/>
              <a:t>; but the body [ meaning the church] is of Christ</a:t>
            </a:r>
          </a:p>
          <a:p>
            <a:pPr algn="ctr"/>
            <a:r>
              <a:rPr lang="en-US" b="1" dirty="0" smtClean="0">
                <a:solidFill>
                  <a:srgbClr val="FFFF00"/>
                </a:solidFill>
              </a:rPr>
              <a:t>DO WE BELIEVE  GOD’S PROPHESIES</a:t>
            </a:r>
          </a:p>
          <a:p>
            <a:pPr algn="ctr"/>
            <a:r>
              <a:rPr lang="en-US" dirty="0" smtClean="0"/>
              <a:t>Do the Math, Do the Math, Do the Math</a:t>
            </a:r>
          </a:p>
          <a:p>
            <a:pPr algn="ctr"/>
            <a:r>
              <a:rPr lang="en-US" b="1" dirty="0" smtClean="0">
                <a:solidFill>
                  <a:srgbClr val="FFFF00"/>
                </a:solidFill>
              </a:rPr>
              <a:t>BECAUSE THE NUMBERS DON’T LIE!  AND  NEITHER  DOES  HIS PROPHECY</a:t>
            </a:r>
          </a:p>
          <a:p>
            <a:r>
              <a:rPr lang="en-US" dirty="0" smtClean="0"/>
              <a:t>The un-appointed  </a:t>
            </a:r>
            <a:r>
              <a:rPr lang="en-US" b="1" cap="all" dirty="0" err="1" smtClean="0">
                <a:solidFill>
                  <a:srgbClr val="FF0000"/>
                </a:solidFill>
              </a:rPr>
              <a:t>Ethanim</a:t>
            </a:r>
            <a:r>
              <a:rPr lang="en-US" b="1" dirty="0" smtClean="0">
                <a:solidFill>
                  <a:srgbClr val="FF0000"/>
                </a:solidFill>
              </a:rPr>
              <a:t>  NEW MOON  </a:t>
            </a:r>
            <a:r>
              <a:rPr lang="en-US" dirty="0" smtClean="0"/>
              <a:t>is  178 days from the Appointed Moon ABIB</a:t>
            </a:r>
          </a:p>
          <a:p>
            <a:r>
              <a:rPr lang="en-US" dirty="0" smtClean="0"/>
              <a:t>                   That Doctrine teaches the </a:t>
            </a:r>
            <a:r>
              <a:rPr lang="en-US" b="1" dirty="0" smtClean="0">
                <a:solidFill>
                  <a:srgbClr val="FF0000"/>
                </a:solidFill>
              </a:rPr>
              <a:t>Feast according to the NEW MOONS</a:t>
            </a:r>
          </a:p>
          <a:p>
            <a:r>
              <a:rPr lang="en-US" dirty="0" smtClean="0"/>
              <a:t>                                                       </a:t>
            </a:r>
            <a:r>
              <a:rPr lang="en-US" b="1" dirty="0" smtClean="0">
                <a:solidFill>
                  <a:srgbClr val="FF0000"/>
                </a:solidFill>
              </a:rPr>
              <a:t>THE LORD HATES THAT </a:t>
            </a:r>
            <a:r>
              <a:rPr lang="en-US" sz="2000" dirty="0" smtClean="0"/>
              <a:t>Is 1: 12-14</a:t>
            </a:r>
            <a:endParaRPr lang="en-US" dirty="0" smtClean="0"/>
          </a:p>
          <a:p>
            <a:endParaRPr lang="en-US" dirty="0"/>
          </a:p>
        </p:txBody>
      </p:sp>
      <p:sp>
        <p:nvSpPr>
          <p:cNvPr id="15" name="TextBox 14"/>
          <p:cNvSpPr txBox="1"/>
          <p:nvPr/>
        </p:nvSpPr>
        <p:spPr>
          <a:xfrm>
            <a:off x="1524000" y="5410200"/>
            <a:ext cx="6157455" cy="1200329"/>
          </a:xfrm>
          <a:prstGeom prst="rect">
            <a:avLst/>
          </a:prstGeom>
          <a:noFill/>
        </p:spPr>
        <p:txBody>
          <a:bodyPr wrap="none" rtlCol="0">
            <a:spAutoFit/>
          </a:bodyPr>
          <a:lstStyle/>
          <a:p>
            <a:pPr algn="ctr"/>
            <a:r>
              <a:rPr lang="en-US" dirty="0" smtClean="0"/>
              <a:t>   </a:t>
            </a:r>
            <a:r>
              <a:rPr lang="en-US" sz="2400" b="1" dirty="0" smtClean="0"/>
              <a:t>Let us hear the conclusion of the matter</a:t>
            </a:r>
          </a:p>
          <a:p>
            <a:pPr algn="ctr"/>
            <a:r>
              <a:rPr lang="en-US" sz="2400" b="1" dirty="0" smtClean="0"/>
              <a:t>FEAR GOD and KEEP HIS COMMANDMENTS</a:t>
            </a:r>
          </a:p>
          <a:p>
            <a:pPr algn="ctr"/>
            <a:r>
              <a:rPr lang="en-US" sz="2400" dirty="0" smtClean="0"/>
              <a:t>For this is the </a:t>
            </a:r>
            <a:r>
              <a:rPr lang="en-US" sz="2400" b="1" dirty="0" smtClean="0"/>
              <a:t>WHOLE DUTY OF MAN.</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
                                            <p:txEl>
                                              <p:pRg st="4" end="4"/>
                                            </p:txEl>
                                          </p:spTgt>
                                        </p:tgtEl>
                                        <p:attrNameLst>
                                          <p:attrName>style.visibility</p:attrName>
                                        </p:attrNameLst>
                                      </p:cBhvr>
                                      <p:to>
                                        <p:strVal val="visible"/>
                                      </p:to>
                                    </p:set>
                                    <p:anim calcmode="lin" valueType="num">
                                      <p:cBhvr additive="base">
                                        <p:cTn id="19" dur="500" fill="hold"/>
                                        <p:tgtEl>
                                          <p:spTgt spid="1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
                                            <p:txEl>
                                              <p:pRg st="2" end="2"/>
                                            </p:txEl>
                                          </p:spTgt>
                                        </p:tgtEl>
                                        <p:attrNameLst>
                                          <p:attrName>style.visibility</p:attrName>
                                        </p:attrNameLst>
                                      </p:cBhvr>
                                      <p:to>
                                        <p:strVal val="visible"/>
                                      </p:to>
                                    </p:set>
                                    <p:anim calcmode="lin" valueType="num">
                                      <p:cBhvr additive="base">
                                        <p:cTn id="25"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
                                            <p:txEl>
                                              <p:pRg st="3" end="3"/>
                                            </p:txEl>
                                          </p:spTgt>
                                        </p:tgtEl>
                                        <p:attrNameLst>
                                          <p:attrName>style.visibility</p:attrName>
                                        </p:attrNameLst>
                                      </p:cBhvr>
                                      <p:to>
                                        <p:strVal val="visible"/>
                                      </p:to>
                                    </p:set>
                                    <p:anim calcmode="lin" valueType="num">
                                      <p:cBhvr additive="base">
                                        <p:cTn id="31"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
                                            <p:txEl>
                                              <p:pRg st="3" end="3"/>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4">
                                            <p:txEl>
                                              <p:pRg st="5" end="5"/>
                                            </p:txEl>
                                          </p:spTgt>
                                        </p:tgtEl>
                                        <p:attrNameLst>
                                          <p:attrName>style.visibility</p:attrName>
                                        </p:attrNameLst>
                                      </p:cBhvr>
                                      <p:to>
                                        <p:strVal val="visible"/>
                                      </p:to>
                                    </p:set>
                                    <p:anim calcmode="lin" valueType="num">
                                      <p:cBhvr additive="base">
                                        <p:cTn id="35" dur="500" fill="hold"/>
                                        <p:tgtEl>
                                          <p:spTgt spid="14">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4">
                                            <p:txEl>
                                              <p:pRg st="6" end="6"/>
                                            </p:txEl>
                                          </p:spTgt>
                                        </p:tgtEl>
                                        <p:attrNameLst>
                                          <p:attrName>style.visibility</p:attrName>
                                        </p:attrNameLst>
                                      </p:cBhvr>
                                      <p:to>
                                        <p:strVal val="visible"/>
                                      </p:to>
                                    </p:set>
                                    <p:anim calcmode="lin" valueType="num">
                                      <p:cBhvr additive="base">
                                        <p:cTn id="41" dur="500" fill="hold"/>
                                        <p:tgtEl>
                                          <p:spTgt spid="14">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4">
                                            <p:txEl>
                                              <p:pRg st="6" end="6"/>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14">
                                            <p:txEl>
                                              <p:pRg st="7" end="7"/>
                                            </p:txEl>
                                          </p:spTgt>
                                        </p:tgtEl>
                                        <p:attrNameLst>
                                          <p:attrName>style.visibility</p:attrName>
                                        </p:attrNameLst>
                                      </p:cBhvr>
                                      <p:to>
                                        <p:strVal val="visible"/>
                                      </p:to>
                                    </p:set>
                                    <p:anim calcmode="lin" valueType="num">
                                      <p:cBhvr additive="base">
                                        <p:cTn id="45" dur="500" fill="hold"/>
                                        <p:tgtEl>
                                          <p:spTgt spid="14">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4">
                                            <p:txEl>
                                              <p:pRg st="7" end="7"/>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14">
                                            <p:txEl>
                                              <p:pRg st="8" end="8"/>
                                            </p:txEl>
                                          </p:spTgt>
                                        </p:tgtEl>
                                        <p:attrNameLst>
                                          <p:attrName>style.visibility</p:attrName>
                                        </p:attrNameLst>
                                      </p:cBhvr>
                                      <p:to>
                                        <p:strVal val="visible"/>
                                      </p:to>
                                    </p:set>
                                    <p:anim calcmode="lin" valueType="num">
                                      <p:cBhvr additive="base">
                                        <p:cTn id="49" dur="500" fill="hold"/>
                                        <p:tgtEl>
                                          <p:spTgt spid="14">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additive="base">
                                        <p:cTn id="55" dur="500" fill="hold"/>
                                        <p:tgtEl>
                                          <p:spTgt spid="15"/>
                                        </p:tgtEl>
                                        <p:attrNameLst>
                                          <p:attrName>ppt_x</p:attrName>
                                        </p:attrNameLst>
                                      </p:cBhvr>
                                      <p:tavLst>
                                        <p:tav tm="0">
                                          <p:val>
                                            <p:strVal val="#ppt_x"/>
                                          </p:val>
                                        </p:tav>
                                        <p:tav tm="100000">
                                          <p:val>
                                            <p:strVal val="#ppt_x"/>
                                          </p:val>
                                        </p:tav>
                                      </p:tavLst>
                                    </p:anim>
                                    <p:anim calcmode="lin" valueType="num">
                                      <p:cBhvr additive="base">
                                        <p:cTn id="5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n w="5000" cmpd="sng">
                  <a:solidFill>
                    <a:srgbClr val="FFCC00"/>
                  </a:solidFill>
                  <a:prstDash val="solid"/>
                </a:ln>
                <a:solidFill>
                  <a:srgbClr val="FFCC00"/>
                </a:solidFill>
              </a:rPr>
              <a:t>The Prophetic Count of God</a:t>
            </a:r>
            <a:endParaRPr lang="en-US" dirty="0">
              <a:ln w="5000" cmpd="sng">
                <a:solidFill>
                  <a:srgbClr val="FFCC00"/>
                </a:solidFill>
                <a:prstDash val="solid"/>
              </a:ln>
              <a:solidFill>
                <a:srgbClr val="FFCC00"/>
              </a:solidFill>
            </a:endParaRPr>
          </a:p>
        </p:txBody>
      </p:sp>
      <p:sp>
        <p:nvSpPr>
          <p:cNvPr id="3" name="Subtitle 2"/>
          <p:cNvSpPr>
            <a:spLocks noGrp="1"/>
          </p:cNvSpPr>
          <p:nvPr>
            <p:ph type="subTitle" idx="4294967295"/>
          </p:nvPr>
        </p:nvSpPr>
        <p:spPr>
          <a:xfrm>
            <a:off x="0" y="2133600"/>
            <a:ext cx="7620000" cy="3733800"/>
          </a:xfrm>
          <a:solidFill>
            <a:schemeClr val="tx2">
              <a:lumMod val="25000"/>
            </a:schemeClr>
          </a:solidFill>
          <a:ln w="76200" cmpd="dbl"/>
        </p:spPr>
        <p:style>
          <a:lnRef idx="2">
            <a:schemeClr val="dk1"/>
          </a:lnRef>
          <a:fillRef idx="1">
            <a:schemeClr val="lt1"/>
          </a:fillRef>
          <a:effectRef idx="0">
            <a:schemeClr val="dk1"/>
          </a:effectRef>
          <a:fontRef idx="minor">
            <a:schemeClr val="dk1"/>
          </a:fontRef>
        </p:style>
        <p:txBody>
          <a:bodyPr anchor="ctr" anchorCtr="1">
            <a:normAutofit fontScale="85000" lnSpcReduction="20000"/>
          </a:bodyPr>
          <a:lstStyle/>
          <a:p>
            <a:pPr>
              <a:buFont typeface="Arial" pitchFamily="34" charset="0"/>
              <a:buChar char="•"/>
            </a:pPr>
            <a:endParaRPr lang="en-US" sz="2000" dirty="0" smtClean="0">
              <a:solidFill>
                <a:schemeClr val="tx1"/>
              </a:solidFill>
            </a:endParaRPr>
          </a:p>
          <a:p>
            <a:pPr algn="ctr">
              <a:buFont typeface="Arial" pitchFamily="34" charset="0"/>
              <a:buChar char="•"/>
            </a:pPr>
            <a:r>
              <a:rPr lang="en-US" sz="2000" dirty="0" smtClean="0">
                <a:solidFill>
                  <a:schemeClr val="tx1"/>
                </a:solidFill>
              </a:rPr>
              <a:t>Everyone that is left of all the nations of the earth  will be keeping the </a:t>
            </a:r>
            <a:r>
              <a:rPr lang="en-US" sz="2000" b="1" dirty="0" smtClean="0">
                <a:solidFill>
                  <a:srgbClr val="FFFF00"/>
                </a:solidFill>
              </a:rPr>
              <a:t>Feast of Tabernacles </a:t>
            </a:r>
            <a:r>
              <a:rPr lang="en-US" sz="2000" dirty="0" smtClean="0">
                <a:solidFill>
                  <a:schemeClr val="tx1"/>
                </a:solidFill>
              </a:rPr>
              <a:t>on the earth </a:t>
            </a:r>
            <a:r>
              <a:rPr lang="en-US" sz="2000" b="1" dirty="0" smtClean="0">
                <a:solidFill>
                  <a:srgbClr val="FFFF00"/>
                </a:solidFill>
              </a:rPr>
              <a:t>with the LORD in Jerusalem on the 15</a:t>
            </a:r>
            <a:r>
              <a:rPr lang="en-US" sz="2000" b="1" baseline="30000" dirty="0" smtClean="0">
                <a:solidFill>
                  <a:srgbClr val="FFFF00"/>
                </a:solidFill>
              </a:rPr>
              <a:t>th</a:t>
            </a:r>
            <a:r>
              <a:rPr lang="en-US" sz="2000" b="1" dirty="0" smtClean="0">
                <a:solidFill>
                  <a:srgbClr val="FFFF00"/>
                </a:solidFill>
              </a:rPr>
              <a:t> day of the 7</a:t>
            </a:r>
            <a:r>
              <a:rPr lang="en-US" sz="2000" b="1" baseline="30000" dirty="0" smtClean="0">
                <a:solidFill>
                  <a:srgbClr val="FFFF00"/>
                </a:solidFill>
              </a:rPr>
              <a:t>th</a:t>
            </a:r>
            <a:r>
              <a:rPr lang="en-US" sz="2000" b="1" dirty="0" smtClean="0">
                <a:solidFill>
                  <a:srgbClr val="FFFF00"/>
                </a:solidFill>
              </a:rPr>
              <a:t> Month </a:t>
            </a:r>
          </a:p>
          <a:p>
            <a:pPr algn="ctr"/>
            <a:r>
              <a:rPr lang="en-US" sz="2000" dirty="0" smtClean="0">
                <a:solidFill>
                  <a:schemeClr val="tx1"/>
                </a:solidFill>
              </a:rPr>
              <a:t>( Zech 14:16-18; Lev 23:33-34)</a:t>
            </a:r>
          </a:p>
          <a:p>
            <a:pPr algn="ctr"/>
            <a:endParaRPr lang="en-US" sz="2000" dirty="0">
              <a:solidFill>
                <a:schemeClr val="tx1"/>
              </a:solidFill>
            </a:endParaRPr>
          </a:p>
          <a:p>
            <a:pPr algn="ctr">
              <a:buFont typeface="Arial" pitchFamily="34" charset="0"/>
              <a:buChar char="•"/>
            </a:pPr>
            <a:r>
              <a:rPr lang="en-US" sz="2000" b="1" dirty="0" smtClean="0">
                <a:solidFill>
                  <a:srgbClr val="FFFF00"/>
                </a:solidFill>
              </a:rPr>
              <a:t>5 </a:t>
            </a:r>
            <a:r>
              <a:rPr lang="en-US" sz="2000" b="1" dirty="0" smtClean="0">
                <a:solidFill>
                  <a:srgbClr val="FFFF00"/>
                </a:solidFill>
              </a:rPr>
              <a:t>days before that on the 10</a:t>
            </a:r>
            <a:r>
              <a:rPr lang="en-US" sz="2000" b="1" baseline="30000" dirty="0" smtClean="0">
                <a:solidFill>
                  <a:srgbClr val="FFFF00"/>
                </a:solidFill>
              </a:rPr>
              <a:t>th</a:t>
            </a:r>
            <a:r>
              <a:rPr lang="en-US" sz="2000" b="1" dirty="0" smtClean="0">
                <a:solidFill>
                  <a:srgbClr val="FFFF00"/>
                </a:solidFill>
              </a:rPr>
              <a:t> Day of the 7</a:t>
            </a:r>
            <a:r>
              <a:rPr lang="en-US" sz="2000" b="1" baseline="30000" dirty="0" smtClean="0">
                <a:solidFill>
                  <a:srgbClr val="FFFF00"/>
                </a:solidFill>
              </a:rPr>
              <a:t>th</a:t>
            </a:r>
            <a:r>
              <a:rPr lang="en-US" sz="2000" b="1" dirty="0" smtClean="0">
                <a:solidFill>
                  <a:srgbClr val="FFFF00"/>
                </a:solidFill>
              </a:rPr>
              <a:t> month </a:t>
            </a:r>
            <a:r>
              <a:rPr lang="en-US" sz="2000" dirty="0" smtClean="0">
                <a:solidFill>
                  <a:schemeClr val="tx1"/>
                </a:solidFill>
              </a:rPr>
              <a:t>was </a:t>
            </a:r>
            <a:r>
              <a:rPr lang="en-US" sz="2000" b="1" dirty="0" smtClean="0">
                <a:solidFill>
                  <a:srgbClr val="FFFF00"/>
                </a:solidFill>
              </a:rPr>
              <a:t>the Day of </a:t>
            </a:r>
            <a:r>
              <a:rPr lang="en-US" sz="2000" b="1" dirty="0">
                <a:solidFill>
                  <a:srgbClr val="FFFF00"/>
                </a:solidFill>
              </a:rPr>
              <a:t>A</a:t>
            </a:r>
            <a:r>
              <a:rPr lang="en-US" sz="2000" b="1" dirty="0" smtClean="0">
                <a:solidFill>
                  <a:srgbClr val="FFFF00"/>
                </a:solidFill>
              </a:rPr>
              <a:t>tonement</a:t>
            </a:r>
            <a:r>
              <a:rPr lang="en-US" sz="2000" dirty="0" smtClean="0">
                <a:solidFill>
                  <a:schemeClr val="tx1"/>
                </a:solidFill>
              </a:rPr>
              <a:t>, the day of affliction and reconciliation of the true nation of Israel to God our return to dwell safely in our land.</a:t>
            </a:r>
          </a:p>
          <a:p>
            <a:pPr algn="ctr"/>
            <a:r>
              <a:rPr lang="en-US" sz="2000" dirty="0" smtClean="0">
                <a:solidFill>
                  <a:schemeClr val="tx1"/>
                </a:solidFill>
              </a:rPr>
              <a:t>(Zech 14:1-3,12-15, 9:14; Lev 23:26-30,25:9)</a:t>
            </a:r>
          </a:p>
          <a:p>
            <a:pPr algn="ctr"/>
            <a:endParaRPr lang="en-US" sz="2000" dirty="0">
              <a:solidFill>
                <a:schemeClr val="tx1"/>
              </a:solidFill>
            </a:endParaRPr>
          </a:p>
          <a:p>
            <a:pPr algn="ctr">
              <a:buFont typeface="Arial" pitchFamily="34" charset="0"/>
              <a:buChar char="•"/>
            </a:pPr>
            <a:r>
              <a:rPr lang="en-US" sz="2000" b="1" dirty="0" smtClean="0">
                <a:solidFill>
                  <a:srgbClr val="FFFF00"/>
                </a:solidFill>
              </a:rPr>
              <a:t>  10 </a:t>
            </a:r>
            <a:r>
              <a:rPr lang="en-US" sz="2000" b="1" dirty="0" smtClean="0">
                <a:solidFill>
                  <a:srgbClr val="FFFF00"/>
                </a:solidFill>
              </a:rPr>
              <a:t>days </a:t>
            </a:r>
            <a:r>
              <a:rPr lang="en-US" sz="2000" b="1" dirty="0" smtClean="0">
                <a:solidFill>
                  <a:srgbClr val="FFFF00"/>
                </a:solidFill>
              </a:rPr>
              <a:t>before that</a:t>
            </a:r>
            <a:r>
              <a:rPr lang="en-US" sz="2000" dirty="0" smtClean="0">
                <a:solidFill>
                  <a:srgbClr val="FFFF00"/>
                </a:solidFill>
              </a:rPr>
              <a:t> </a:t>
            </a:r>
            <a:r>
              <a:rPr lang="en-US" sz="2000" b="1" dirty="0" smtClean="0">
                <a:solidFill>
                  <a:srgbClr val="FFFF00"/>
                </a:solidFill>
              </a:rPr>
              <a:t>on the 1</a:t>
            </a:r>
            <a:r>
              <a:rPr lang="en-US" sz="2000" b="1" baseline="30000" dirty="0" smtClean="0">
                <a:solidFill>
                  <a:srgbClr val="FFFF00"/>
                </a:solidFill>
              </a:rPr>
              <a:t>st</a:t>
            </a:r>
            <a:r>
              <a:rPr lang="en-US" sz="2000" b="1" dirty="0" smtClean="0">
                <a:solidFill>
                  <a:srgbClr val="FFFF00"/>
                </a:solidFill>
              </a:rPr>
              <a:t> Day of the 7</a:t>
            </a:r>
            <a:r>
              <a:rPr lang="en-US" sz="2000" b="1" baseline="30000" dirty="0" smtClean="0">
                <a:solidFill>
                  <a:srgbClr val="FFFF00"/>
                </a:solidFill>
              </a:rPr>
              <a:t>th</a:t>
            </a:r>
            <a:r>
              <a:rPr lang="en-US" sz="2000" b="1" dirty="0" smtClean="0">
                <a:solidFill>
                  <a:srgbClr val="FFFF00"/>
                </a:solidFill>
              </a:rPr>
              <a:t> Month is the memorial Blowing of the Trumpet </a:t>
            </a:r>
            <a:r>
              <a:rPr lang="en-US" sz="2000" dirty="0" smtClean="0">
                <a:solidFill>
                  <a:schemeClr val="tx1"/>
                </a:solidFill>
              </a:rPr>
              <a:t>Jesus will have</a:t>
            </a:r>
            <a:r>
              <a:rPr lang="en-US" dirty="0" smtClean="0">
                <a:solidFill>
                  <a:schemeClr val="tx1"/>
                </a:solidFill>
              </a:rPr>
              <a:t> </a:t>
            </a:r>
            <a:r>
              <a:rPr lang="en-US" sz="2100" dirty="0" smtClean="0">
                <a:solidFill>
                  <a:schemeClr val="tx1"/>
                </a:solidFill>
              </a:rPr>
              <a:t>a holy meeting with his saints in the air to bring them to the mount Olivet</a:t>
            </a:r>
            <a:r>
              <a:rPr lang="en-US" sz="2000" dirty="0" smtClean="0">
                <a:solidFill>
                  <a:schemeClr val="tx1"/>
                </a:solidFill>
              </a:rPr>
              <a:t>, by  the 7</a:t>
            </a:r>
            <a:r>
              <a:rPr lang="en-US" sz="2000" baseline="30000" dirty="0" smtClean="0">
                <a:solidFill>
                  <a:schemeClr val="tx1"/>
                </a:solidFill>
              </a:rPr>
              <a:t>th</a:t>
            </a:r>
            <a:r>
              <a:rPr lang="en-US" sz="2000" dirty="0" smtClean="0">
                <a:solidFill>
                  <a:schemeClr val="tx1"/>
                </a:solidFill>
              </a:rPr>
              <a:t>  trumpet  thus bringing the 1</a:t>
            </a:r>
            <a:r>
              <a:rPr lang="en-US" sz="2000" baseline="30000" dirty="0" smtClean="0">
                <a:solidFill>
                  <a:schemeClr val="tx1"/>
                </a:solidFill>
              </a:rPr>
              <a:t>st</a:t>
            </a:r>
            <a:r>
              <a:rPr lang="en-US" sz="2000" dirty="0" smtClean="0">
                <a:solidFill>
                  <a:schemeClr val="tx1"/>
                </a:solidFill>
              </a:rPr>
              <a:t> Resurrection of the dead and the changing of the righteous living.</a:t>
            </a:r>
          </a:p>
          <a:p>
            <a:pPr algn="ctr"/>
            <a:r>
              <a:rPr lang="en-US" sz="2000" dirty="0" smtClean="0">
                <a:solidFill>
                  <a:schemeClr val="tx1"/>
                </a:solidFill>
              </a:rPr>
              <a:t>(Zech 14:1-7; Lev 23:23-25; 1 </a:t>
            </a:r>
            <a:r>
              <a:rPr lang="en-US" sz="2000" dirty="0" err="1" smtClean="0">
                <a:solidFill>
                  <a:schemeClr val="tx1"/>
                </a:solidFill>
              </a:rPr>
              <a:t>Thes</a:t>
            </a:r>
            <a:r>
              <a:rPr lang="en-US" sz="2000" dirty="0" smtClean="0">
                <a:solidFill>
                  <a:schemeClr val="tx1"/>
                </a:solidFill>
              </a:rPr>
              <a:t> 4:14-18 1 </a:t>
            </a:r>
            <a:r>
              <a:rPr lang="en-US" sz="2000" dirty="0" err="1" smtClean="0">
                <a:solidFill>
                  <a:schemeClr val="tx1"/>
                </a:solidFill>
              </a:rPr>
              <a:t>Cor</a:t>
            </a:r>
            <a:r>
              <a:rPr lang="en-US" sz="2000" dirty="0" smtClean="0">
                <a:solidFill>
                  <a:schemeClr val="tx1"/>
                </a:solidFill>
              </a:rPr>
              <a:t> 15:51-52, Rev 11:15,18)</a:t>
            </a:r>
          </a:p>
          <a:p>
            <a:pPr>
              <a:buFont typeface="Arial" pitchFamily="34" charset="0"/>
              <a:buChar char="•"/>
            </a:pPr>
            <a:endParaRPr lang="en-US" sz="2000" dirty="0">
              <a:solidFill>
                <a:schemeClr val="tx1"/>
              </a:solidFill>
            </a:endParaRPr>
          </a:p>
        </p:txBody>
      </p:sp>
      <p:sp>
        <p:nvSpPr>
          <p:cNvPr id="6" name="TextBox 5"/>
          <p:cNvSpPr txBox="1"/>
          <p:nvPr/>
        </p:nvSpPr>
        <p:spPr>
          <a:xfrm>
            <a:off x="228600" y="990600"/>
            <a:ext cx="8915400" cy="1200329"/>
          </a:xfrm>
          <a:prstGeom prst="rect">
            <a:avLst/>
          </a:prstGeom>
          <a:noFill/>
        </p:spPr>
        <p:txBody>
          <a:bodyPr wrap="square" rtlCol="0">
            <a:spAutoFit/>
          </a:bodyPr>
          <a:lstStyle/>
          <a:p>
            <a:pPr algn="ctr"/>
            <a:r>
              <a:rPr lang="en-US" sz="2400" b="1" dirty="0" smtClean="0"/>
              <a:t>For those of us who believe in Prophecy and in observing  the LORDS Feast, </a:t>
            </a:r>
            <a:r>
              <a:rPr lang="en-US" sz="2400" b="1" u="sng" dirty="0" smtClean="0">
                <a:solidFill>
                  <a:srgbClr val="FFFF00"/>
                </a:solidFill>
              </a:rPr>
              <a:t>WE CAN ALL AGREE  </a:t>
            </a:r>
            <a:r>
              <a:rPr lang="en-US" sz="2400" b="1" dirty="0" smtClean="0"/>
              <a:t>on the following Prophecies concerning the return of Jesus to the earth:</a:t>
            </a:r>
            <a:endParaRPr lang="en-US" sz="2400" b="1" dirty="0"/>
          </a:p>
        </p:txBody>
      </p:sp>
      <p:sp>
        <p:nvSpPr>
          <p:cNvPr id="7" name="TextBox 6"/>
          <p:cNvSpPr txBox="1"/>
          <p:nvPr/>
        </p:nvSpPr>
        <p:spPr>
          <a:xfrm>
            <a:off x="-152400" y="5842337"/>
            <a:ext cx="9601200" cy="1015663"/>
          </a:xfrm>
          <a:prstGeom prst="rect">
            <a:avLst/>
          </a:prstGeom>
          <a:noFill/>
        </p:spPr>
        <p:txBody>
          <a:bodyPr wrap="square" rtlCol="0">
            <a:spAutoFit/>
          </a:bodyPr>
          <a:lstStyle/>
          <a:p>
            <a:pPr algn="ctr"/>
            <a:r>
              <a:rPr lang="en-US" sz="1600" b="1" u="sng" cap="all" dirty="0" smtClean="0">
                <a:solidFill>
                  <a:srgbClr val="FFFF00"/>
                </a:solidFill>
              </a:rPr>
              <a:t>  </a:t>
            </a:r>
            <a:r>
              <a:rPr lang="en-US" sz="1600" b="1" u="sng" cap="all" dirty="0" smtClean="0">
                <a:solidFill>
                  <a:srgbClr val="FFFF00"/>
                </a:solidFill>
              </a:rPr>
              <a:t>we have 2 </a:t>
            </a:r>
            <a:r>
              <a:rPr lang="en-US" sz="1600" b="1" u="sng" cap="all" dirty="0" err="1" smtClean="0">
                <a:solidFill>
                  <a:srgbClr val="FFFF00"/>
                </a:solidFill>
              </a:rPr>
              <a:t>questionS</a:t>
            </a:r>
            <a:r>
              <a:rPr lang="en-US" sz="1600" b="1" u="sng" cap="all" dirty="0" smtClean="0">
                <a:solidFill>
                  <a:srgbClr val="FFFF00"/>
                </a:solidFill>
              </a:rPr>
              <a:t>:</a:t>
            </a:r>
            <a:r>
              <a:rPr lang="en-US" sz="1600" b="1" u="sng" cap="all" dirty="0" smtClean="0">
                <a:solidFill>
                  <a:srgbClr val="FFFF00"/>
                </a:solidFill>
              </a:rPr>
              <a:t>  </a:t>
            </a:r>
            <a:r>
              <a:rPr lang="en-US" sz="2000" b="1" dirty="0" smtClean="0"/>
              <a:t>Do we believe his Prophecies will be </a:t>
            </a:r>
            <a:r>
              <a:rPr lang="en-US" sz="2000" b="1" dirty="0" smtClean="0"/>
              <a:t> fulfilled </a:t>
            </a:r>
            <a:r>
              <a:rPr lang="en-US" sz="2000" b="1" dirty="0" smtClean="0"/>
              <a:t>as he </a:t>
            </a:r>
            <a:r>
              <a:rPr lang="en-US" sz="2000" b="1" dirty="0" smtClean="0"/>
              <a:t>set </a:t>
            </a:r>
            <a:r>
              <a:rPr lang="en-US" sz="2000" b="1" dirty="0" smtClean="0"/>
              <a:t>them ? and  what calendar did the LORD use to bring us to these events and to  observe his feast ? </a:t>
            </a:r>
            <a:endParaRPr lang="en-US" sz="1600" b="1"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linds(horizontal)">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linds(horizontal)">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linds(horizontal)">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blinds(horizontal)">
                                      <p:cBhvr>
                                        <p:cTn id="33" dur="500"/>
                                        <p:tgtEl>
                                          <p:spTgt spid="3">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blinds(horizontal)">
                                      <p:cBhvr>
                                        <p:cTn id="38" dur="500"/>
                                        <p:tgtEl>
                                          <p:spTgt spid="3">
                                            <p:txEl>
                                              <p:pRg st="8" end="8"/>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blinds(horizontal)">
                                      <p:cBhvr>
                                        <p:cTn id="4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9800"/>
            <a:ext cx="8077200" cy="1673352"/>
          </a:xfrm>
        </p:spPr>
        <p:txBody>
          <a:bodyPr>
            <a:normAutofit fontScale="90000"/>
          </a:bodyPr>
          <a:lstStyle/>
          <a:p>
            <a:pPr algn="ctr"/>
            <a:r>
              <a:rPr lang="en-US" sz="4800" dirty="0" smtClean="0">
                <a:solidFill>
                  <a:srgbClr val="FFC000"/>
                </a:solidFill>
              </a:rPr>
              <a:t>The Luna Calendar </a:t>
            </a:r>
            <a:br>
              <a:rPr lang="en-US" sz="4800" dirty="0" smtClean="0">
                <a:solidFill>
                  <a:srgbClr val="FFC000"/>
                </a:solidFill>
              </a:rPr>
            </a:br>
            <a:r>
              <a:rPr lang="en-US" sz="4800" dirty="0" smtClean="0">
                <a:solidFill>
                  <a:srgbClr val="FFC000"/>
                </a:solidFill>
              </a:rPr>
              <a:t>or</a:t>
            </a:r>
            <a:br>
              <a:rPr lang="en-US" sz="4800" dirty="0" smtClean="0">
                <a:solidFill>
                  <a:srgbClr val="FFC000"/>
                </a:solidFill>
              </a:rPr>
            </a:br>
            <a:r>
              <a:rPr lang="en-US" sz="4800" dirty="0" smtClean="0">
                <a:solidFill>
                  <a:srgbClr val="FFC000"/>
                </a:solidFill>
              </a:rPr>
              <a:t> His Prophetic Count?</a:t>
            </a:r>
            <a:endParaRPr lang="en-US" dirty="0">
              <a:solidFill>
                <a:srgbClr val="FFC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761999"/>
          </a:xfrm>
        </p:spPr>
        <p:txBody>
          <a:bodyPr>
            <a:normAutofit/>
          </a:bodyPr>
          <a:lstStyle/>
          <a:p>
            <a:pPr algn="ctr"/>
            <a:r>
              <a:rPr lang="en-US" dirty="0" smtClean="0">
                <a:ln w="5000" cmpd="sng">
                  <a:solidFill>
                    <a:srgbClr val="FFCC00"/>
                  </a:solidFill>
                  <a:prstDash val="solid"/>
                </a:ln>
                <a:solidFill>
                  <a:srgbClr val="FFCC00"/>
                </a:solidFill>
              </a:rPr>
              <a:t>The Prophetic Count of God</a:t>
            </a:r>
            <a:endParaRPr lang="en-US" dirty="0">
              <a:ln w="5000" cmpd="sng">
                <a:solidFill>
                  <a:srgbClr val="FFCC00"/>
                </a:solidFill>
                <a:prstDash val="solid"/>
              </a:ln>
              <a:solidFill>
                <a:srgbClr val="FFCC00"/>
              </a:solidFill>
            </a:endParaRPr>
          </a:p>
        </p:txBody>
      </p:sp>
      <p:cxnSp>
        <p:nvCxnSpPr>
          <p:cNvPr id="5" name="Straight Connector 4"/>
          <p:cNvCxnSpPr/>
          <p:nvPr/>
        </p:nvCxnSpPr>
        <p:spPr>
          <a:xfrm>
            <a:off x="838200" y="762000"/>
            <a:ext cx="7924800" cy="0"/>
          </a:xfrm>
          <a:prstGeom prst="line">
            <a:avLst/>
          </a:prstGeom>
        </p:spPr>
        <p:style>
          <a:lnRef idx="3">
            <a:schemeClr val="dk1"/>
          </a:lnRef>
          <a:fillRef idx="0">
            <a:schemeClr val="dk1"/>
          </a:fillRef>
          <a:effectRef idx="2">
            <a:schemeClr val="dk1"/>
          </a:effectRef>
          <a:fontRef idx="minor">
            <a:schemeClr val="tx1"/>
          </a:fontRef>
        </p:style>
      </p:cxnSp>
      <p:sp>
        <p:nvSpPr>
          <p:cNvPr id="7" name="TextBox 6"/>
          <p:cNvSpPr txBox="1"/>
          <p:nvPr/>
        </p:nvSpPr>
        <p:spPr>
          <a:xfrm>
            <a:off x="0" y="762000"/>
            <a:ext cx="8915400" cy="1200329"/>
          </a:xfrm>
          <a:prstGeom prst="rect">
            <a:avLst/>
          </a:prstGeom>
          <a:noFill/>
          <a:ln>
            <a:solidFill>
              <a:schemeClr val="tx1"/>
            </a:solidFill>
          </a:ln>
        </p:spPr>
        <p:txBody>
          <a:bodyPr wrap="square" rtlCol="0">
            <a:spAutoFit/>
          </a:bodyPr>
          <a:lstStyle/>
          <a:p>
            <a:pPr algn="ctr"/>
            <a:r>
              <a:rPr lang="en-US" sz="2400" dirty="0" smtClean="0"/>
              <a:t>The Prophetic Count used by the LORD to bring us to the events of Zechariah 14</a:t>
            </a:r>
            <a:r>
              <a:rPr lang="en-US" sz="2400" baseline="30000" dirty="0" smtClean="0"/>
              <a:t>th</a:t>
            </a:r>
            <a:r>
              <a:rPr lang="en-US" sz="2400" dirty="0" smtClean="0"/>
              <a:t> Chapter </a:t>
            </a:r>
            <a:r>
              <a:rPr lang="en-US" sz="2400" dirty="0" smtClean="0"/>
              <a:t>is the  </a:t>
            </a:r>
            <a:r>
              <a:rPr lang="en-US" sz="2400" dirty="0" smtClean="0"/>
              <a:t>same Count  that  we should be using today,  it’s revealed  in vivid detail in the book of Revelations </a:t>
            </a:r>
            <a:endParaRPr lang="en-US" dirty="0"/>
          </a:p>
        </p:txBody>
      </p:sp>
      <p:sp>
        <p:nvSpPr>
          <p:cNvPr id="6" name="Rectangle 5"/>
          <p:cNvSpPr/>
          <p:nvPr/>
        </p:nvSpPr>
        <p:spPr>
          <a:xfrm>
            <a:off x="0" y="2133600"/>
            <a:ext cx="9372600" cy="4431983"/>
          </a:xfrm>
          <a:prstGeom prst="rect">
            <a:avLst/>
          </a:prstGeom>
        </p:spPr>
        <p:txBody>
          <a:bodyPr wrap="square">
            <a:spAutoFit/>
          </a:bodyPr>
          <a:lstStyle/>
          <a:p>
            <a:r>
              <a:rPr lang="en-US" sz="2400" b="1" dirty="0" smtClean="0">
                <a:solidFill>
                  <a:schemeClr val="tx1"/>
                </a:solidFill>
              </a:rPr>
              <a:t>Prior to Jesus return to the earth in Zechariah 14</a:t>
            </a:r>
            <a:r>
              <a:rPr lang="en-US" sz="2400" b="1" baseline="30000" dirty="0" smtClean="0">
                <a:solidFill>
                  <a:schemeClr val="tx1"/>
                </a:solidFill>
              </a:rPr>
              <a:t>th</a:t>
            </a:r>
            <a:r>
              <a:rPr lang="en-US" sz="2400" b="1" dirty="0" smtClean="0">
                <a:solidFill>
                  <a:schemeClr val="tx1"/>
                </a:solidFill>
              </a:rPr>
              <a:t> Chapter we can  read about the </a:t>
            </a:r>
            <a:r>
              <a:rPr lang="en-US" sz="2400" b="1" dirty="0" smtClean="0"/>
              <a:t>time period </a:t>
            </a:r>
            <a:r>
              <a:rPr lang="en-US" sz="2400" b="1" dirty="0" smtClean="0">
                <a:solidFill>
                  <a:schemeClr val="tx1"/>
                </a:solidFill>
              </a:rPr>
              <a:t>that precedes him  in Revelation 11:1-5.</a:t>
            </a:r>
          </a:p>
          <a:p>
            <a:pPr algn="ctr"/>
            <a:endParaRPr lang="en-US" dirty="0" smtClean="0">
              <a:solidFill>
                <a:schemeClr val="tx1"/>
              </a:solidFill>
            </a:endParaRPr>
          </a:p>
          <a:p>
            <a:r>
              <a:rPr lang="en-US" dirty="0" smtClean="0">
                <a:solidFill>
                  <a:schemeClr val="tx1"/>
                </a:solidFill>
              </a:rPr>
              <a:t>But the court which is without the temple leave out and measure it not; for it is given unto the </a:t>
            </a:r>
            <a:r>
              <a:rPr lang="en-US" dirty="0" smtClean="0">
                <a:solidFill>
                  <a:schemeClr val="tx1"/>
                </a:solidFill>
              </a:rPr>
              <a:t>Gentiles</a:t>
            </a:r>
            <a:r>
              <a:rPr lang="en-US" dirty="0" smtClean="0">
                <a:solidFill>
                  <a:schemeClr val="tx1"/>
                </a:solidFill>
              </a:rPr>
              <a:t>: and holy city shall they tread under foot </a:t>
            </a:r>
            <a:r>
              <a:rPr lang="en-US" b="1" u="sng" dirty="0" smtClean="0">
                <a:solidFill>
                  <a:srgbClr val="FFFF00"/>
                </a:solidFill>
              </a:rPr>
              <a:t>FORTY</a:t>
            </a:r>
            <a:r>
              <a:rPr lang="en-US" dirty="0" smtClean="0">
                <a:solidFill>
                  <a:srgbClr val="FFFF00"/>
                </a:solidFill>
              </a:rPr>
              <a:t> </a:t>
            </a:r>
            <a:r>
              <a:rPr lang="en-US" dirty="0" smtClean="0"/>
              <a:t>and</a:t>
            </a:r>
            <a:r>
              <a:rPr lang="en-US" dirty="0" smtClean="0">
                <a:solidFill>
                  <a:srgbClr val="FFFF00"/>
                </a:solidFill>
              </a:rPr>
              <a:t> </a:t>
            </a:r>
            <a:r>
              <a:rPr lang="en-US" b="1" u="sng" dirty="0" smtClean="0">
                <a:solidFill>
                  <a:srgbClr val="FFFF00"/>
                </a:solidFill>
              </a:rPr>
              <a:t>TWO MONTHS</a:t>
            </a:r>
            <a:r>
              <a:rPr lang="en-US" b="1" u="sng" dirty="0" smtClean="0">
                <a:solidFill>
                  <a:srgbClr val="000000"/>
                </a:solidFill>
              </a:rPr>
              <a:t> </a:t>
            </a:r>
            <a:r>
              <a:rPr lang="en-US" dirty="0" smtClean="0">
                <a:solidFill>
                  <a:schemeClr val="tx1"/>
                </a:solidFill>
              </a:rPr>
              <a:t>and I will give power unto my two witnesses and they shall </a:t>
            </a:r>
            <a:r>
              <a:rPr lang="en-US" b="1" u="sng" cap="all" dirty="0" smtClean="0">
                <a:solidFill>
                  <a:srgbClr val="FFFF00"/>
                </a:solidFill>
              </a:rPr>
              <a:t>prophesy a</a:t>
            </a:r>
            <a:r>
              <a:rPr lang="en-US" u="sng" dirty="0" smtClean="0">
                <a:solidFill>
                  <a:schemeClr val="tx1"/>
                </a:solidFill>
              </a:rPr>
              <a:t> </a:t>
            </a:r>
            <a:r>
              <a:rPr lang="en-US" b="1" u="sng" dirty="0" smtClean="0">
                <a:solidFill>
                  <a:srgbClr val="FFFF00"/>
                </a:solidFill>
              </a:rPr>
              <a:t>THOUSAND TWO HUNDRED </a:t>
            </a:r>
            <a:r>
              <a:rPr lang="en-US" dirty="0" smtClean="0">
                <a:solidFill>
                  <a:schemeClr val="tx1"/>
                </a:solidFill>
              </a:rPr>
              <a:t>and </a:t>
            </a:r>
            <a:r>
              <a:rPr lang="en-US" b="1" u="sng" dirty="0" smtClean="0">
                <a:solidFill>
                  <a:srgbClr val="FFFF00"/>
                </a:solidFill>
              </a:rPr>
              <a:t>THREE SCORE DAYS</a:t>
            </a:r>
            <a:r>
              <a:rPr lang="en-US" dirty="0" smtClean="0">
                <a:solidFill>
                  <a:schemeClr val="tx1"/>
                </a:solidFill>
              </a:rPr>
              <a:t>, cloth in sackcloth.</a:t>
            </a:r>
          </a:p>
          <a:p>
            <a:r>
              <a:rPr lang="en-US" b="1" dirty="0"/>
              <a:t> </a:t>
            </a:r>
            <a:r>
              <a:rPr lang="en-US" b="1" dirty="0" smtClean="0"/>
              <a:t>    </a:t>
            </a:r>
            <a:r>
              <a:rPr lang="en-US" b="1" dirty="0" smtClean="0">
                <a:solidFill>
                  <a:schemeClr val="tx1"/>
                </a:solidFill>
              </a:rPr>
              <a:t>42 months divided by 1260 days  =  </a:t>
            </a:r>
            <a:r>
              <a:rPr lang="en-US" b="1" dirty="0" smtClean="0">
                <a:solidFill>
                  <a:srgbClr val="FFFF00"/>
                </a:solidFill>
              </a:rPr>
              <a:t>30 days in every month  according to THE PROPHECY </a:t>
            </a:r>
            <a:endParaRPr lang="en-US" b="1" dirty="0">
              <a:solidFill>
                <a:srgbClr val="FFFF00"/>
              </a:solidFill>
            </a:endParaRPr>
          </a:p>
          <a:p>
            <a:pPr algn="ctr"/>
            <a:r>
              <a:rPr lang="en-US" sz="2400" b="1" u="sng" dirty="0" smtClean="0">
                <a:solidFill>
                  <a:schemeClr val="tx1"/>
                </a:solidFill>
              </a:rPr>
              <a:t>And on the day that he comes back pay close attention to Rev 11: 15</a:t>
            </a:r>
          </a:p>
          <a:p>
            <a:r>
              <a:rPr lang="en-US" b="1" dirty="0" smtClean="0">
                <a:solidFill>
                  <a:srgbClr val="FFFF00"/>
                </a:solidFill>
              </a:rPr>
              <a:t>And the seventh angel sounded</a:t>
            </a:r>
            <a:r>
              <a:rPr lang="en-US" dirty="0" smtClean="0"/>
              <a:t>; and there were great voices in heaven saying, </a:t>
            </a:r>
            <a:r>
              <a:rPr lang="en-US" b="1" dirty="0" smtClean="0">
                <a:solidFill>
                  <a:srgbClr val="FFFF00"/>
                </a:solidFill>
              </a:rPr>
              <a:t>The kingdoms</a:t>
            </a:r>
          </a:p>
          <a:p>
            <a:r>
              <a:rPr lang="en-US" b="1" dirty="0" smtClean="0">
                <a:solidFill>
                  <a:srgbClr val="FFFF00"/>
                </a:solidFill>
              </a:rPr>
              <a:t> of this world are become the kingdom of our Lord and of his Christ and he shall reign forever</a:t>
            </a:r>
          </a:p>
          <a:p>
            <a:endParaRPr lang="en-US" b="1" dirty="0">
              <a:solidFill>
                <a:schemeClr val="tx1"/>
              </a:solidFill>
            </a:endParaRPr>
          </a:p>
          <a:p>
            <a:pPr algn="ctr"/>
            <a:r>
              <a:rPr lang="en-US" sz="2400" b="1" dirty="0" smtClean="0"/>
              <a:t>The LORD  brought us to the observance of the Feast of Tabernacle</a:t>
            </a:r>
          </a:p>
          <a:p>
            <a:pPr algn="ctr"/>
            <a:r>
              <a:rPr lang="en-US" sz="2400" b="1" dirty="0" smtClean="0"/>
              <a:t> by a </a:t>
            </a:r>
            <a:r>
              <a:rPr lang="en-US" sz="2400" b="1" dirty="0" smtClean="0">
                <a:solidFill>
                  <a:srgbClr val="FFFF00"/>
                </a:solidFill>
              </a:rPr>
              <a:t>30 day per month Prophetic Count if you believe the Prophecy</a:t>
            </a:r>
            <a:endParaRPr lang="en-US" sz="24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additive="base">
                                        <p:cTn id="12"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 calcmode="lin" valueType="num">
                                      <p:cBhvr additive="base">
                                        <p:cTn id="18"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6">
                                            <p:txEl>
                                              <p:pRg st="3" end="3"/>
                                            </p:txEl>
                                          </p:spTgt>
                                        </p:tgtEl>
                                        <p:attrNameLst>
                                          <p:attrName>style.visibility</p:attrName>
                                        </p:attrNameLst>
                                      </p:cBhvr>
                                      <p:to>
                                        <p:strVal val="visible"/>
                                      </p:to>
                                    </p:set>
                                    <p:anim calcmode="lin" valueType="num">
                                      <p:cBhvr additive="base">
                                        <p:cTn id="24"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6">
                                            <p:txEl>
                                              <p:pRg st="4" end="4"/>
                                            </p:txEl>
                                          </p:spTgt>
                                        </p:tgtEl>
                                        <p:attrNameLst>
                                          <p:attrName>style.visibility</p:attrName>
                                        </p:attrNameLst>
                                      </p:cBhvr>
                                      <p:to>
                                        <p:strVal val="visible"/>
                                      </p:to>
                                    </p:set>
                                    <p:anim calcmode="lin" valueType="num">
                                      <p:cBhvr additive="base">
                                        <p:cTn id="30"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6">
                                            <p:txEl>
                                              <p:pRg st="4" end="4"/>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6">
                                            <p:txEl>
                                              <p:pRg st="5" end="5"/>
                                            </p:txEl>
                                          </p:spTgt>
                                        </p:tgtEl>
                                        <p:attrNameLst>
                                          <p:attrName>style.visibility</p:attrName>
                                        </p:attrNameLst>
                                      </p:cBhvr>
                                      <p:to>
                                        <p:strVal val="visible"/>
                                      </p:to>
                                    </p:set>
                                    <p:anim calcmode="lin" valueType="num">
                                      <p:cBhvr additive="base">
                                        <p:cTn id="34"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6">
                                            <p:txEl>
                                              <p:pRg st="5" end="5"/>
                                            </p:txEl>
                                          </p:spTgt>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6">
                                            <p:txEl>
                                              <p:pRg st="6" end="6"/>
                                            </p:txEl>
                                          </p:spTgt>
                                        </p:tgtEl>
                                        <p:attrNameLst>
                                          <p:attrName>style.visibility</p:attrName>
                                        </p:attrNameLst>
                                      </p:cBhvr>
                                      <p:to>
                                        <p:strVal val="visible"/>
                                      </p:to>
                                    </p:set>
                                    <p:anim calcmode="lin" valueType="num">
                                      <p:cBhvr additive="base">
                                        <p:cTn id="38"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7" presetClass="entr" presetSubtype="0" fill="hold" nodeType="clickEffect">
                                  <p:stCondLst>
                                    <p:cond delay="0"/>
                                  </p:stCondLst>
                                  <p:childTnLst>
                                    <p:set>
                                      <p:cBhvr>
                                        <p:cTn id="43" dur="1" fill="hold">
                                          <p:stCondLst>
                                            <p:cond delay="0"/>
                                          </p:stCondLst>
                                        </p:cTn>
                                        <p:tgtEl>
                                          <p:spTgt spid="6">
                                            <p:txEl>
                                              <p:pRg st="8" end="8"/>
                                            </p:txEl>
                                          </p:spTgt>
                                        </p:tgtEl>
                                        <p:attrNameLst>
                                          <p:attrName>style.visibility</p:attrName>
                                        </p:attrNameLst>
                                      </p:cBhvr>
                                      <p:to>
                                        <p:strVal val="visible"/>
                                      </p:to>
                                    </p:set>
                                    <p:animEffect transition="in" filter="fade">
                                      <p:cBhvr>
                                        <p:cTn id="44" dur="1000"/>
                                        <p:tgtEl>
                                          <p:spTgt spid="6">
                                            <p:txEl>
                                              <p:pRg st="8" end="8"/>
                                            </p:txEl>
                                          </p:spTgt>
                                        </p:tgtEl>
                                      </p:cBhvr>
                                    </p:animEffect>
                                    <p:anim calcmode="lin" valueType="num">
                                      <p:cBhvr>
                                        <p:cTn id="45" dur="1000" fill="hold"/>
                                        <p:tgtEl>
                                          <p:spTgt spid="6">
                                            <p:txEl>
                                              <p:pRg st="8" end="8"/>
                                            </p:txEl>
                                          </p:spTgt>
                                        </p:tgtEl>
                                        <p:attrNameLst>
                                          <p:attrName>ppt_x</p:attrName>
                                        </p:attrNameLst>
                                      </p:cBhvr>
                                      <p:tavLst>
                                        <p:tav tm="0">
                                          <p:val>
                                            <p:strVal val="#ppt_x"/>
                                          </p:val>
                                        </p:tav>
                                        <p:tav tm="100000">
                                          <p:val>
                                            <p:strVal val="#ppt_x"/>
                                          </p:val>
                                        </p:tav>
                                      </p:tavLst>
                                    </p:anim>
                                    <p:anim calcmode="lin" valueType="num">
                                      <p:cBhvr>
                                        <p:cTn id="46" dur="900" decel="100000" fill="hold"/>
                                        <p:tgtEl>
                                          <p:spTgt spid="6">
                                            <p:txEl>
                                              <p:pRg st="8" end="8"/>
                                            </p:txEl>
                                          </p:spTgt>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6">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37" presetClass="entr" presetSubtype="0"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fade">
                                      <p:cBhvr>
                                        <p:cTn id="52" dur="1000"/>
                                        <p:tgtEl>
                                          <p:spTgt spid="6">
                                            <p:txEl>
                                              <p:pRg st="9" end="9"/>
                                            </p:txEl>
                                          </p:spTgt>
                                        </p:tgtEl>
                                      </p:cBhvr>
                                    </p:animEffect>
                                    <p:anim calcmode="lin" valueType="num">
                                      <p:cBhvr>
                                        <p:cTn id="53" dur="1000" fill="hold"/>
                                        <p:tgtEl>
                                          <p:spTgt spid="6">
                                            <p:txEl>
                                              <p:pRg st="9" end="9"/>
                                            </p:txEl>
                                          </p:spTgt>
                                        </p:tgtEl>
                                        <p:attrNameLst>
                                          <p:attrName>ppt_x</p:attrName>
                                        </p:attrNameLst>
                                      </p:cBhvr>
                                      <p:tavLst>
                                        <p:tav tm="0">
                                          <p:val>
                                            <p:strVal val="#ppt_x"/>
                                          </p:val>
                                        </p:tav>
                                        <p:tav tm="100000">
                                          <p:val>
                                            <p:strVal val="#ppt_x"/>
                                          </p:val>
                                        </p:tav>
                                      </p:tavLst>
                                    </p:anim>
                                    <p:anim calcmode="lin" valueType="num">
                                      <p:cBhvr>
                                        <p:cTn id="54" dur="900" decel="100000" fill="hold"/>
                                        <p:tgtEl>
                                          <p:spTgt spid="6">
                                            <p:txEl>
                                              <p:pRg st="9" end="9"/>
                                            </p:txEl>
                                          </p:spTgt>
                                        </p:tgtEl>
                                        <p:attrNameLst>
                                          <p:attrName>ppt_y</p:attrName>
                                        </p:attrNameLst>
                                      </p:cBhvr>
                                      <p:tavLst>
                                        <p:tav tm="0">
                                          <p:val>
                                            <p:strVal val="#ppt_y+1"/>
                                          </p:val>
                                        </p:tav>
                                        <p:tav tm="100000">
                                          <p:val>
                                            <p:strVal val="#ppt_y-.03"/>
                                          </p:val>
                                        </p:tav>
                                      </p:tavLst>
                                    </p:anim>
                                    <p:anim calcmode="lin" valueType="num">
                                      <p:cBhvr>
                                        <p:cTn id="55" dur="100" accel="100000" fill="hold">
                                          <p:stCondLst>
                                            <p:cond delay="900"/>
                                          </p:stCondLst>
                                        </p:cTn>
                                        <p:tgtEl>
                                          <p:spTgt spid="6">
                                            <p:txEl>
                                              <p:pRg st="9" end="9"/>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761999"/>
          </a:xfrm>
          <a:ln>
            <a:noFill/>
          </a:ln>
        </p:spPr>
        <p:txBody>
          <a:bodyPr>
            <a:normAutofit/>
          </a:bodyPr>
          <a:lstStyle/>
          <a:p>
            <a:pPr algn="ctr"/>
            <a:r>
              <a:rPr lang="en-US" cap="none" dirty="0" smtClean="0">
                <a:ln w="18415" cmpd="sng">
                  <a:noFill/>
                  <a:prstDash val="solid"/>
                </a:ln>
                <a:solidFill>
                  <a:srgbClr val="FFCC00"/>
                </a:solidFill>
                <a:effectLst>
                  <a:outerShdw blurRad="63500" dir="3600000" algn="tl" rotWithShape="0">
                    <a:srgbClr val="000000">
                      <a:alpha val="70000"/>
                    </a:srgbClr>
                  </a:outerShdw>
                </a:effectLst>
              </a:rPr>
              <a:t>The Prophetic Count of God</a:t>
            </a:r>
            <a:endParaRPr lang="en-US" cap="none" dirty="0">
              <a:ln w="18415" cmpd="sng">
                <a:noFill/>
                <a:prstDash val="solid"/>
              </a:ln>
              <a:solidFill>
                <a:srgbClr val="FFCC00"/>
              </a:solidFill>
              <a:effectLst>
                <a:outerShdw blurRad="63500" dir="3600000" algn="tl" rotWithShape="0">
                  <a:srgbClr val="000000">
                    <a:alpha val="70000"/>
                  </a:srgbClr>
                </a:outerShdw>
              </a:effectLst>
            </a:endParaRPr>
          </a:p>
        </p:txBody>
      </p:sp>
      <p:cxnSp>
        <p:nvCxnSpPr>
          <p:cNvPr id="5" name="Straight Connector 4"/>
          <p:cNvCxnSpPr/>
          <p:nvPr/>
        </p:nvCxnSpPr>
        <p:spPr>
          <a:xfrm>
            <a:off x="838200" y="762000"/>
            <a:ext cx="7924800" cy="0"/>
          </a:xfrm>
          <a:prstGeom prst="line">
            <a:avLst/>
          </a:prstGeom>
        </p:spPr>
        <p:style>
          <a:lnRef idx="3">
            <a:schemeClr val="dk1"/>
          </a:lnRef>
          <a:fillRef idx="0">
            <a:schemeClr val="dk1"/>
          </a:fillRef>
          <a:effectRef idx="2">
            <a:schemeClr val="dk1"/>
          </a:effectRef>
          <a:fontRef idx="minor">
            <a:schemeClr val="tx1"/>
          </a:fontRef>
        </p:style>
      </p:cxnSp>
      <p:sp>
        <p:nvSpPr>
          <p:cNvPr id="6" name="Rectangle 5"/>
          <p:cNvSpPr/>
          <p:nvPr/>
        </p:nvSpPr>
        <p:spPr>
          <a:xfrm>
            <a:off x="0" y="838200"/>
            <a:ext cx="9144000" cy="1200329"/>
          </a:xfrm>
          <a:prstGeom prst="rect">
            <a:avLst/>
          </a:prstGeom>
        </p:spPr>
        <p:txBody>
          <a:bodyPr wrap="square">
            <a:spAutoFit/>
          </a:bodyPr>
          <a:lstStyle/>
          <a:p>
            <a:pPr algn="ctr"/>
            <a:r>
              <a:rPr lang="en-US" sz="2400" b="1" dirty="0" smtClean="0">
                <a:solidFill>
                  <a:schemeClr val="tx1"/>
                </a:solidFill>
              </a:rPr>
              <a:t>  T</a:t>
            </a:r>
            <a:r>
              <a:rPr lang="en-US" sz="2400" b="1" dirty="0" smtClean="0"/>
              <a:t>he LORD  will bring us to the events of Zechariah 14</a:t>
            </a:r>
            <a:r>
              <a:rPr lang="en-US" sz="2400" b="1" baseline="30000" dirty="0" smtClean="0"/>
              <a:t>th</a:t>
            </a:r>
            <a:r>
              <a:rPr lang="en-US" sz="2400" b="1" dirty="0" smtClean="0"/>
              <a:t>  and the observance of the Feast of Tabernacle by a 30 day per month if you believe  his prophets.</a:t>
            </a:r>
            <a:endParaRPr lang="en-US" sz="2400" b="1" dirty="0">
              <a:solidFill>
                <a:schemeClr val="tx1"/>
              </a:solidFill>
            </a:endParaRPr>
          </a:p>
        </p:txBody>
      </p:sp>
      <p:sp>
        <p:nvSpPr>
          <p:cNvPr id="8" name="TextBox 7"/>
          <p:cNvSpPr txBox="1"/>
          <p:nvPr/>
        </p:nvSpPr>
        <p:spPr>
          <a:xfrm>
            <a:off x="685800" y="1964353"/>
            <a:ext cx="8153400" cy="4832092"/>
          </a:xfrm>
          <a:prstGeom prst="rect">
            <a:avLst/>
          </a:prstGeom>
          <a:noFill/>
          <a:ln>
            <a:noFill/>
          </a:ln>
        </p:spPr>
        <p:txBody>
          <a:bodyPr wrap="square" rtlCol="0">
            <a:spAutoFit/>
          </a:bodyPr>
          <a:lstStyle/>
          <a:p>
            <a:r>
              <a:rPr lang="en-US" b="1" dirty="0" smtClean="0">
                <a:ln w="18415" cmpd="sng">
                  <a:noFill/>
                  <a:prstDash val="solid"/>
                </a:ln>
                <a:solidFill>
                  <a:srgbClr val="FFFF00"/>
                </a:solidFill>
                <a:effectLst>
                  <a:outerShdw blurRad="63500" dir="3600000" algn="tl" rotWithShape="0">
                    <a:srgbClr val="000000">
                      <a:alpha val="70000"/>
                    </a:srgbClr>
                  </a:outerShdw>
                </a:effectLst>
              </a:rPr>
              <a:t>This 30 day per month prophecy is repeated several times in the Book of Revelations and throughout the Bible</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r>
              <a:rPr lang="en-US" dirty="0" smtClean="0">
                <a:ln w="18415" cmpd="sng">
                  <a:noFill/>
                  <a:prstDash val="solid"/>
                </a:ln>
                <a:solidFill>
                  <a:srgbClr val="FFFFFF"/>
                </a:solidFill>
                <a:effectLst>
                  <a:outerShdw blurRad="63500" dir="3600000" algn="tl" rotWithShape="0">
                    <a:srgbClr val="000000">
                      <a:alpha val="70000"/>
                    </a:srgbClr>
                  </a:outerShdw>
                </a:effectLst>
              </a:rPr>
              <a:t> but before we go to the other  places let’s take another look at this Prophecy in Revelations the 12</a:t>
            </a:r>
            <a:r>
              <a:rPr lang="en-US" baseline="30000" dirty="0" smtClean="0">
                <a:ln w="18415" cmpd="sng">
                  <a:noFill/>
                  <a:prstDash val="solid"/>
                </a:ln>
                <a:solidFill>
                  <a:srgbClr val="FFFFFF"/>
                </a:solidFill>
                <a:effectLst>
                  <a:outerShdw blurRad="63500" dir="3600000" algn="tl" rotWithShape="0">
                    <a:srgbClr val="000000">
                      <a:alpha val="70000"/>
                    </a:srgbClr>
                  </a:outerShdw>
                </a:effectLst>
              </a:rPr>
              <a:t>th</a:t>
            </a:r>
            <a:r>
              <a:rPr lang="en-US" dirty="0" smtClean="0">
                <a:ln w="18415" cmpd="sng">
                  <a:noFill/>
                  <a:prstDash val="solid"/>
                </a:ln>
                <a:solidFill>
                  <a:srgbClr val="FFFFFF"/>
                </a:solidFill>
                <a:effectLst>
                  <a:outerShdw blurRad="63500" dir="3600000" algn="tl" rotWithShape="0">
                    <a:srgbClr val="000000">
                      <a:alpha val="70000"/>
                    </a:srgbClr>
                  </a:outerShdw>
                </a:effectLst>
              </a:rPr>
              <a:t> Chapter:</a:t>
            </a:r>
          </a:p>
          <a:p>
            <a:endParaRPr lang="en-US" dirty="0">
              <a:ln w="18415" cmpd="sng">
                <a:noFill/>
                <a:prstDash val="solid"/>
              </a:ln>
              <a:solidFill>
                <a:srgbClr val="FFFFFF"/>
              </a:solidFill>
              <a:effectLst>
                <a:outerShdw blurRad="63500" dir="3600000" algn="tl" rotWithShape="0">
                  <a:srgbClr val="000000">
                    <a:alpha val="70000"/>
                  </a:srgbClr>
                </a:outerShdw>
              </a:effectLst>
            </a:endParaRPr>
          </a:p>
          <a:p>
            <a:r>
              <a:rPr lang="en-US" dirty="0" smtClean="0">
                <a:ln w="18415" cmpd="sng">
                  <a:noFill/>
                  <a:prstDash val="solid"/>
                </a:ln>
                <a:solidFill>
                  <a:srgbClr val="FFFFFF"/>
                </a:solidFill>
                <a:effectLst>
                  <a:outerShdw blurRad="63500" dir="3600000" algn="tl" rotWithShape="0">
                    <a:srgbClr val="000000">
                      <a:alpha val="70000"/>
                    </a:srgbClr>
                  </a:outerShdw>
                </a:effectLst>
              </a:rPr>
              <a:t>And </a:t>
            </a:r>
            <a:r>
              <a:rPr lang="en-US" b="1" u="sng" dirty="0" smtClean="0">
                <a:ln w="18415" cmpd="sng">
                  <a:noFill/>
                  <a:prstDash val="solid"/>
                </a:ln>
                <a:solidFill>
                  <a:srgbClr val="FFFFFF"/>
                </a:solidFill>
                <a:effectLst>
                  <a:outerShdw blurRad="63500" dir="3600000" algn="tl" rotWithShape="0">
                    <a:srgbClr val="000000">
                      <a:alpha val="70000"/>
                    </a:srgbClr>
                  </a:outerShdw>
                </a:effectLst>
              </a:rPr>
              <a:t>the woman fled into the wilderness </a:t>
            </a:r>
            <a:r>
              <a:rPr lang="en-US" dirty="0" smtClean="0">
                <a:ln w="18415" cmpd="sng">
                  <a:noFill/>
                  <a:prstDash val="solid"/>
                </a:ln>
                <a:solidFill>
                  <a:srgbClr val="FFFFFF"/>
                </a:solidFill>
                <a:effectLst>
                  <a:outerShdw blurRad="63500" dir="3600000" algn="tl" rotWithShape="0">
                    <a:srgbClr val="000000">
                      <a:alpha val="70000"/>
                    </a:srgbClr>
                  </a:outerShdw>
                </a:effectLst>
              </a:rPr>
              <a:t>where she hath a place prepared of God that they should feed her there a </a:t>
            </a:r>
            <a:r>
              <a:rPr lang="en-US" b="1" dirty="0" smtClean="0">
                <a:ln w="18415" cmpd="sng">
                  <a:noFill/>
                  <a:prstDash val="solid"/>
                </a:ln>
                <a:solidFill>
                  <a:srgbClr val="FFFF00"/>
                </a:solidFill>
                <a:effectLst>
                  <a:outerShdw blurRad="63500" dir="3600000" algn="tl" rotWithShape="0">
                    <a:srgbClr val="000000">
                      <a:alpha val="70000"/>
                    </a:srgbClr>
                  </a:outerShdw>
                </a:effectLst>
              </a:rPr>
              <a:t>THOUSAND TWO HUNDRED </a:t>
            </a:r>
            <a:r>
              <a:rPr lang="en-US" dirty="0" smtClean="0">
                <a:ln w="18415" cmpd="sng">
                  <a:noFill/>
                  <a:prstDash val="solid"/>
                </a:ln>
                <a:solidFill>
                  <a:srgbClr val="FFFFFF"/>
                </a:solidFill>
                <a:effectLst>
                  <a:outerShdw blurRad="63500" dir="3600000" algn="tl" rotWithShape="0">
                    <a:srgbClr val="000000">
                      <a:alpha val="70000"/>
                    </a:srgbClr>
                  </a:outerShdw>
                </a:effectLst>
              </a:rPr>
              <a:t>and </a:t>
            </a:r>
            <a:r>
              <a:rPr lang="en-US" b="1" dirty="0" smtClean="0">
                <a:ln w="18415" cmpd="sng">
                  <a:noFill/>
                  <a:prstDash val="solid"/>
                </a:ln>
                <a:solidFill>
                  <a:srgbClr val="FFFF00"/>
                </a:solidFill>
                <a:effectLst>
                  <a:outerShdw blurRad="63500" dir="3600000" algn="tl" rotWithShape="0">
                    <a:srgbClr val="000000">
                      <a:alpha val="70000"/>
                    </a:srgbClr>
                  </a:outerShdw>
                </a:effectLst>
              </a:rPr>
              <a:t>THREESCORE DAYS</a:t>
            </a:r>
            <a:r>
              <a:rPr lang="en-US" dirty="0" smtClean="0">
                <a:ln w="18415" cmpd="sng">
                  <a:noFill/>
                  <a:prstDash val="solid"/>
                </a:ln>
                <a:solidFill>
                  <a:srgbClr val="FFFFFF"/>
                </a:solidFill>
                <a:effectLst>
                  <a:outerShdw blurRad="63500" dir="3600000" algn="tl" rotWithShape="0">
                    <a:srgbClr val="000000">
                      <a:alpha val="70000"/>
                    </a:srgbClr>
                  </a:outerShdw>
                </a:effectLst>
              </a:rPr>
              <a:t>.</a:t>
            </a:r>
          </a:p>
          <a:p>
            <a:pPr algn="ctr"/>
            <a:r>
              <a:rPr lang="en-US" sz="2000" b="1" dirty="0" smtClean="0">
                <a:ln w="18415" cmpd="sng">
                  <a:noFill/>
                  <a:prstDash val="solid"/>
                </a:ln>
                <a:solidFill>
                  <a:srgbClr val="FFFF00"/>
                </a:solidFill>
                <a:effectLst>
                  <a:outerShdw blurRad="63500" dir="3600000" algn="tl" rotWithShape="0">
                    <a:srgbClr val="000000">
                      <a:alpha val="70000"/>
                    </a:srgbClr>
                  </a:outerShdw>
                </a:effectLst>
              </a:rPr>
              <a:t>1260 days or 42 months which is 3 ½ years</a:t>
            </a:r>
          </a:p>
          <a:p>
            <a:endParaRPr lang="en-US" dirty="0">
              <a:ln w="18415" cmpd="sng">
                <a:noFill/>
                <a:prstDash val="solid"/>
              </a:ln>
              <a:solidFill>
                <a:srgbClr val="FFFFFF"/>
              </a:solidFill>
              <a:effectLst>
                <a:outerShdw blurRad="63500" dir="3600000" algn="tl" rotWithShape="0">
                  <a:srgbClr val="000000">
                    <a:alpha val="70000"/>
                  </a:srgbClr>
                </a:outerShdw>
              </a:effectLst>
            </a:endParaRPr>
          </a:p>
          <a:p>
            <a:r>
              <a:rPr lang="en-US" dirty="0" smtClean="0">
                <a:ln w="18415" cmpd="sng">
                  <a:noFill/>
                  <a:prstDash val="solid"/>
                </a:ln>
                <a:solidFill>
                  <a:srgbClr val="FFFFFF"/>
                </a:solidFill>
                <a:effectLst>
                  <a:outerShdw blurRad="63500" dir="3600000" algn="tl" rotWithShape="0">
                    <a:srgbClr val="000000">
                      <a:alpha val="70000"/>
                    </a:srgbClr>
                  </a:outerShdw>
                </a:effectLst>
              </a:rPr>
              <a:t>And to </a:t>
            </a:r>
            <a:r>
              <a:rPr lang="en-US" b="1" u="sng" dirty="0" smtClean="0">
                <a:ln w="18415" cmpd="sng">
                  <a:noFill/>
                  <a:prstDash val="solid"/>
                </a:ln>
                <a:solidFill>
                  <a:srgbClr val="FFFFFF"/>
                </a:solidFill>
                <a:effectLst>
                  <a:outerShdw blurRad="63500" dir="3600000" algn="tl" rotWithShape="0">
                    <a:srgbClr val="000000">
                      <a:alpha val="70000"/>
                    </a:srgbClr>
                  </a:outerShdw>
                </a:effectLst>
              </a:rPr>
              <a:t>the woman </a:t>
            </a:r>
            <a:r>
              <a:rPr lang="en-US" dirty="0" smtClean="0">
                <a:ln w="18415" cmpd="sng">
                  <a:noFill/>
                  <a:prstDash val="solid"/>
                </a:ln>
                <a:solidFill>
                  <a:srgbClr val="FFFFFF"/>
                </a:solidFill>
                <a:effectLst>
                  <a:outerShdw blurRad="63500" dir="3600000" algn="tl" rotWithShape="0">
                    <a:srgbClr val="000000">
                      <a:alpha val="70000"/>
                    </a:srgbClr>
                  </a:outerShdw>
                </a:effectLst>
              </a:rPr>
              <a:t>were given two wings of a great eagle that she might </a:t>
            </a:r>
            <a:r>
              <a:rPr lang="en-US" b="1" u="sng" dirty="0" smtClean="0">
                <a:ln w="18415" cmpd="sng">
                  <a:noFill/>
                  <a:prstDash val="solid"/>
                </a:ln>
                <a:solidFill>
                  <a:srgbClr val="FFFFFF"/>
                </a:solidFill>
                <a:effectLst>
                  <a:outerShdw blurRad="63500" dir="3600000" algn="tl" rotWithShape="0">
                    <a:srgbClr val="000000">
                      <a:alpha val="70000"/>
                    </a:srgbClr>
                  </a:outerShdw>
                </a:effectLst>
              </a:rPr>
              <a:t>fly into the wilderness </a:t>
            </a:r>
            <a:r>
              <a:rPr lang="en-US" dirty="0" smtClean="0">
                <a:ln w="18415" cmpd="sng">
                  <a:noFill/>
                  <a:prstDash val="solid"/>
                </a:ln>
                <a:solidFill>
                  <a:srgbClr val="FFFFFF"/>
                </a:solidFill>
                <a:effectLst>
                  <a:outerShdw blurRad="63500" dir="3600000" algn="tl" rotWithShape="0">
                    <a:srgbClr val="000000">
                      <a:alpha val="70000"/>
                    </a:srgbClr>
                  </a:outerShdw>
                </a:effectLst>
              </a:rPr>
              <a:t>into her place where she is  nourished for a </a:t>
            </a:r>
            <a:r>
              <a:rPr lang="en-US" b="1" dirty="0" smtClean="0">
                <a:ln w="18415" cmpd="sng">
                  <a:noFill/>
                  <a:prstDash val="solid"/>
                </a:ln>
                <a:solidFill>
                  <a:srgbClr val="FFFF00"/>
                </a:solidFill>
                <a:effectLst>
                  <a:outerShdw blurRad="63500" dir="3600000" algn="tl" rotWithShape="0">
                    <a:srgbClr val="000000">
                      <a:alpha val="70000"/>
                    </a:srgbClr>
                  </a:outerShdw>
                </a:effectLst>
              </a:rPr>
              <a:t>TIME</a:t>
            </a:r>
            <a:r>
              <a:rPr lang="en-US" dirty="0" smtClean="0">
                <a:ln w="18415" cmpd="sng">
                  <a:noFill/>
                  <a:prstDash val="solid"/>
                </a:ln>
                <a:solidFill>
                  <a:srgbClr val="FFFFFF"/>
                </a:solidFill>
                <a:effectLst>
                  <a:outerShdw blurRad="63500" dir="3600000" algn="tl" rotWithShape="0">
                    <a:srgbClr val="000000">
                      <a:alpha val="70000"/>
                    </a:srgbClr>
                  </a:outerShdw>
                </a:effectLst>
              </a:rPr>
              <a:t>, and </a:t>
            </a:r>
            <a:r>
              <a:rPr lang="en-US" b="1" dirty="0" smtClean="0">
                <a:ln w="18415" cmpd="sng">
                  <a:noFill/>
                  <a:prstDash val="solid"/>
                </a:ln>
                <a:solidFill>
                  <a:srgbClr val="FFFF00"/>
                </a:solidFill>
                <a:effectLst>
                  <a:outerShdw blurRad="63500" dir="3600000" algn="tl" rotWithShape="0">
                    <a:srgbClr val="000000">
                      <a:alpha val="70000"/>
                    </a:srgbClr>
                  </a:outerShdw>
                </a:effectLst>
              </a:rPr>
              <a:t>TIMES,</a:t>
            </a:r>
            <a:r>
              <a:rPr lang="en-US" dirty="0" smtClean="0">
                <a:ln w="18415" cmpd="sng">
                  <a:noFill/>
                  <a:prstDash val="solid"/>
                </a:ln>
                <a:solidFill>
                  <a:srgbClr val="FFFFFF"/>
                </a:solidFill>
                <a:effectLst>
                  <a:outerShdw blurRad="63500" dir="3600000" algn="tl" rotWithShape="0">
                    <a:srgbClr val="000000">
                      <a:alpha val="70000"/>
                    </a:srgbClr>
                  </a:outerShdw>
                </a:effectLst>
              </a:rPr>
              <a:t> and </a:t>
            </a:r>
            <a:r>
              <a:rPr lang="en-US" b="1" dirty="0" smtClean="0">
                <a:ln w="18415" cmpd="sng">
                  <a:noFill/>
                  <a:prstDash val="solid"/>
                </a:ln>
                <a:solidFill>
                  <a:srgbClr val="FFFF00"/>
                </a:solidFill>
                <a:effectLst>
                  <a:outerShdw blurRad="63500" dir="3600000" algn="tl" rotWithShape="0">
                    <a:srgbClr val="000000">
                      <a:alpha val="70000"/>
                    </a:srgbClr>
                  </a:outerShdw>
                </a:effectLst>
              </a:rPr>
              <a:t>a HALF A TIME</a:t>
            </a:r>
            <a:r>
              <a:rPr lang="en-US" dirty="0" smtClean="0">
                <a:ln w="18415" cmpd="sng">
                  <a:noFill/>
                  <a:prstDash val="solid"/>
                </a:ln>
                <a:solidFill>
                  <a:srgbClr val="FFFFFF"/>
                </a:solidFill>
                <a:effectLst>
                  <a:outerShdw blurRad="63500" dir="3600000" algn="tl" rotWithShape="0">
                    <a:srgbClr val="000000">
                      <a:alpha val="70000"/>
                    </a:srgbClr>
                  </a:outerShdw>
                </a:effectLst>
              </a:rPr>
              <a:t>, from the face of the serpent.</a:t>
            </a:r>
          </a:p>
          <a:p>
            <a:endParaRPr lang="en-US" dirty="0">
              <a:ln w="18415" cmpd="sng">
                <a:noFill/>
                <a:prstDash val="solid"/>
              </a:ln>
              <a:solidFill>
                <a:srgbClr val="FFFFFF"/>
              </a:solidFill>
              <a:effectLst>
                <a:outerShdw blurRad="63500" dir="3600000" algn="tl" rotWithShape="0">
                  <a:srgbClr val="000000">
                    <a:alpha val="70000"/>
                  </a:srgbClr>
                </a:outerShdw>
              </a:effectLst>
            </a:endParaRPr>
          </a:p>
          <a:p>
            <a:pPr algn="ctr"/>
            <a:r>
              <a:rPr lang="en-US" b="1" dirty="0" smtClean="0">
                <a:ln w="18415" cmpd="sng">
                  <a:noFill/>
                  <a:prstDash val="solid"/>
                </a:ln>
                <a:solidFill>
                  <a:srgbClr val="FFFF00"/>
                </a:solidFill>
                <a:effectLst>
                  <a:outerShdw blurRad="63500" dir="3600000" algn="tl" rotWithShape="0">
                    <a:srgbClr val="000000">
                      <a:alpha val="70000"/>
                    </a:srgbClr>
                  </a:outerShdw>
                </a:effectLst>
              </a:rPr>
              <a:t>Time  </a:t>
            </a:r>
            <a:r>
              <a:rPr lang="en-US" b="1" dirty="0" smtClean="0">
                <a:ln w="18415" cmpd="sng">
                  <a:noFill/>
                  <a:prstDash val="solid"/>
                </a:ln>
                <a:solidFill>
                  <a:schemeClr val="tx2"/>
                </a:solidFill>
                <a:effectLst>
                  <a:outerShdw blurRad="63500" dir="3600000" algn="tl" rotWithShape="0">
                    <a:srgbClr val="000000">
                      <a:alpha val="70000"/>
                    </a:srgbClr>
                  </a:outerShdw>
                </a:effectLst>
              </a:rPr>
              <a:t>is 1 year</a:t>
            </a:r>
            <a:r>
              <a:rPr lang="en-US" b="1" dirty="0" smtClean="0">
                <a:ln w="18415" cmpd="sng">
                  <a:noFill/>
                  <a:prstDash val="solid"/>
                </a:ln>
                <a:solidFill>
                  <a:srgbClr val="FFFF00"/>
                </a:solidFill>
                <a:effectLst>
                  <a:outerShdw blurRad="63500" dir="3600000" algn="tl" rotWithShape="0">
                    <a:srgbClr val="000000">
                      <a:alpha val="70000"/>
                    </a:srgbClr>
                  </a:outerShdw>
                </a:effectLst>
              </a:rPr>
              <a:t>, Times </a:t>
            </a:r>
            <a:r>
              <a:rPr lang="en-US" b="1" dirty="0" smtClean="0">
                <a:ln w="18415" cmpd="sng">
                  <a:noFill/>
                  <a:prstDash val="solid"/>
                </a:ln>
                <a:solidFill>
                  <a:schemeClr val="tx2"/>
                </a:solidFill>
                <a:effectLst>
                  <a:outerShdw blurRad="63500" dir="3600000" algn="tl" rotWithShape="0">
                    <a:srgbClr val="000000">
                      <a:alpha val="70000"/>
                    </a:srgbClr>
                  </a:outerShdw>
                </a:effectLst>
              </a:rPr>
              <a:t>is 2 years</a:t>
            </a:r>
            <a:r>
              <a:rPr lang="en-US" b="1" dirty="0" smtClean="0">
                <a:ln w="18415" cmpd="sng">
                  <a:noFill/>
                  <a:prstDash val="solid"/>
                </a:ln>
                <a:solidFill>
                  <a:srgbClr val="FFFF00"/>
                </a:solidFill>
                <a:effectLst>
                  <a:outerShdw blurRad="63500" dir="3600000" algn="tl" rotWithShape="0">
                    <a:srgbClr val="000000">
                      <a:alpha val="70000"/>
                    </a:srgbClr>
                  </a:outerShdw>
                </a:effectLst>
              </a:rPr>
              <a:t>,  ½ Times </a:t>
            </a:r>
            <a:r>
              <a:rPr lang="en-US" b="1" dirty="0" smtClean="0">
                <a:ln w="18415" cmpd="sng">
                  <a:noFill/>
                  <a:prstDash val="solid"/>
                </a:ln>
                <a:solidFill>
                  <a:schemeClr val="tx2"/>
                </a:solidFill>
                <a:effectLst>
                  <a:outerShdw blurRad="63500" dir="3600000" algn="tl" rotWithShape="0">
                    <a:srgbClr val="000000">
                      <a:alpha val="70000"/>
                    </a:srgbClr>
                  </a:outerShdw>
                </a:effectLst>
              </a:rPr>
              <a:t>is 6 months  </a:t>
            </a:r>
            <a:r>
              <a:rPr lang="en-US" b="1" dirty="0" smtClean="0">
                <a:ln w="18415" cmpd="sng">
                  <a:noFill/>
                  <a:prstDash val="solid"/>
                </a:ln>
                <a:solidFill>
                  <a:srgbClr val="FFFF00"/>
                </a:solidFill>
                <a:effectLst>
                  <a:outerShdw blurRad="63500" dir="3600000" algn="tl" rotWithShape="0">
                    <a:srgbClr val="000000">
                      <a:alpha val="70000"/>
                    </a:srgbClr>
                  </a:outerShdw>
                </a:effectLst>
              </a:rPr>
              <a:t>= 3 years 6 months</a:t>
            </a:r>
          </a:p>
          <a:p>
            <a:pPr algn="ctr"/>
            <a:r>
              <a:rPr lang="en-US" b="1" dirty="0" smtClean="0">
                <a:ln w="18415" cmpd="sng">
                  <a:noFill/>
                  <a:prstDash val="solid"/>
                </a:ln>
                <a:solidFill>
                  <a:srgbClr val="FFFFFF"/>
                </a:solidFill>
                <a:effectLst>
                  <a:outerShdw blurRad="63500" dir="3600000" algn="tl" rotWithShape="0">
                    <a:srgbClr val="000000">
                      <a:alpha val="70000"/>
                    </a:srgbClr>
                  </a:outerShdw>
                </a:effectLst>
              </a:rPr>
              <a:t>Or</a:t>
            </a:r>
          </a:p>
          <a:p>
            <a:r>
              <a:rPr lang="en-US" b="1" dirty="0" smtClean="0">
                <a:ln w="18415" cmpd="sng">
                  <a:noFill/>
                  <a:prstDash val="solid"/>
                </a:ln>
                <a:solidFill>
                  <a:srgbClr val="FFFF00"/>
                </a:solidFill>
                <a:effectLst>
                  <a:outerShdw blurRad="63500" dir="3600000" algn="tl" rotWithShape="0">
                    <a:srgbClr val="000000">
                      <a:alpha val="70000"/>
                    </a:srgbClr>
                  </a:outerShdw>
                </a:effectLst>
              </a:rPr>
              <a:t>1260 days which equals 42 month (Rev 11:2, 13:5-7) which gives us a consistent 30 days per month Prophecy which is </a:t>
            </a:r>
            <a:r>
              <a:rPr lang="en-US" b="1" dirty="0" smtClean="0">
                <a:ln w="18415" cmpd="sng">
                  <a:noFill/>
                  <a:prstDash val="solid"/>
                </a:ln>
                <a:solidFill>
                  <a:srgbClr val="FF0000"/>
                </a:solidFill>
                <a:effectLst>
                  <a:outerShdw blurRad="63500" dir="3600000" algn="tl" rotWithShape="0">
                    <a:srgbClr val="000000">
                      <a:alpha val="70000"/>
                    </a:srgbClr>
                  </a:outerShdw>
                </a:effectLst>
              </a:rPr>
              <a:t>not the case with the Luna Calendar</a:t>
            </a:r>
            <a:r>
              <a:rPr lang="en-US" b="1" dirty="0" smtClean="0">
                <a:ln w="18415" cmpd="sng">
                  <a:noFill/>
                  <a:prstDash val="solid"/>
                </a:ln>
                <a:solidFill>
                  <a:srgbClr val="FFFF00"/>
                </a:solidFill>
                <a:effectLst>
                  <a:outerShdw blurRad="63500" dir="3600000" algn="tl" rotWithShape="0">
                    <a:srgbClr val="000000">
                      <a:alpha val="70000"/>
                    </a:srgbClr>
                  </a:outerShdw>
                </a:effectLst>
              </a:rPr>
              <a:t>.</a:t>
            </a:r>
            <a:endParaRPr lang="en-US" b="1" dirty="0">
              <a:ln w="18415" cmpd="sng">
                <a:noFill/>
                <a:prstDash val="solid"/>
              </a:ln>
              <a:solidFill>
                <a:srgbClr val="FFFF00"/>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7" presetClass="entr" presetSubtype="0"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Effect transition="in" filter="fade">
                                      <p:cBhvr>
                                        <p:cTn id="13" dur="1000"/>
                                        <p:tgtEl>
                                          <p:spTgt spid="8">
                                            <p:txEl>
                                              <p:pRg st="0" end="0"/>
                                            </p:txEl>
                                          </p:spTgt>
                                        </p:tgtEl>
                                      </p:cBhvr>
                                    </p:animEffect>
                                    <p:anim calcmode="lin" valueType="num">
                                      <p:cBhvr>
                                        <p:cTn id="14"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8">
                                            <p:txEl>
                                              <p:pRg st="0" end="0"/>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8">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slide(fromBottom)">
                                      <p:cBhvr>
                                        <p:cTn id="21" dur="500"/>
                                        <p:tgtEl>
                                          <p:spTgt spid="8">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5" presetClass="entr" presetSubtype="0" fill="hold" nodeType="clickEffect">
                                  <p:stCondLst>
                                    <p:cond delay="0"/>
                                  </p:stCondLst>
                                  <p:childTnLst>
                                    <p:set>
                                      <p:cBhvr>
                                        <p:cTn id="25" dur="1" fill="hold">
                                          <p:stCondLst>
                                            <p:cond delay="0"/>
                                          </p:stCondLst>
                                        </p:cTn>
                                        <p:tgtEl>
                                          <p:spTgt spid="8">
                                            <p:txEl>
                                              <p:pRg st="3" end="3"/>
                                            </p:txEl>
                                          </p:spTgt>
                                        </p:tgtEl>
                                        <p:attrNameLst>
                                          <p:attrName>style.visibility</p:attrName>
                                        </p:attrNameLst>
                                      </p:cBhvr>
                                      <p:to>
                                        <p:strVal val="visible"/>
                                      </p:to>
                                    </p:set>
                                    <p:anim calcmode="lin" valueType="num">
                                      <p:cBhvr>
                                        <p:cTn id="26" dur="500" decel="50000" fill="hold">
                                          <p:stCondLst>
                                            <p:cond delay="0"/>
                                          </p:stCondLst>
                                        </p:cTn>
                                        <p:tgtEl>
                                          <p:spTgt spid="8">
                                            <p:txEl>
                                              <p:pRg st="3" end="3"/>
                                            </p:txEl>
                                          </p:spTgt>
                                        </p:tgtEl>
                                        <p:attrNameLst>
                                          <p:attrName>style.rotation</p:attrName>
                                        </p:attrNameLst>
                                      </p:cBhvr>
                                      <p:tavLst>
                                        <p:tav tm="0">
                                          <p:val>
                                            <p:fltVal val="-90"/>
                                          </p:val>
                                        </p:tav>
                                        <p:tav tm="100000">
                                          <p:val>
                                            <p:fltVal val="0"/>
                                          </p:val>
                                        </p:tav>
                                      </p:tavLst>
                                    </p:anim>
                                    <p:anim calcmode="lin" valueType="num">
                                      <p:cBhvr>
                                        <p:cTn id="27" dur="500" decel="50000" fill="hold">
                                          <p:stCondLst>
                                            <p:cond delay="0"/>
                                          </p:stCondLst>
                                        </p:cTn>
                                        <p:tgtEl>
                                          <p:spTgt spid="8">
                                            <p:txEl>
                                              <p:pRg st="3" end="3"/>
                                            </p:txEl>
                                          </p:spTgt>
                                        </p:tgtEl>
                                        <p:attrNameLst>
                                          <p:attrName>ppt_w</p:attrName>
                                        </p:attrNameLst>
                                      </p:cBhvr>
                                      <p:tavLst>
                                        <p:tav tm="0">
                                          <p:val>
                                            <p:strVal val="#ppt_w"/>
                                          </p:val>
                                        </p:tav>
                                        <p:tav tm="100000">
                                          <p:val>
                                            <p:strVal val="#ppt_w*.05"/>
                                          </p:val>
                                        </p:tav>
                                      </p:tavLst>
                                    </p:anim>
                                    <p:anim calcmode="lin" valueType="num">
                                      <p:cBhvr>
                                        <p:cTn id="28" dur="500" accel="50000" fill="hold">
                                          <p:stCondLst>
                                            <p:cond delay="500"/>
                                          </p:stCondLst>
                                        </p:cTn>
                                        <p:tgtEl>
                                          <p:spTgt spid="8">
                                            <p:txEl>
                                              <p:pRg st="3" end="3"/>
                                            </p:txEl>
                                          </p:spTgt>
                                        </p:tgtEl>
                                        <p:attrNameLst>
                                          <p:attrName>ppt_w</p:attrName>
                                        </p:attrNameLst>
                                      </p:cBhvr>
                                      <p:tavLst>
                                        <p:tav tm="0">
                                          <p:val>
                                            <p:strVal val="#ppt_w*.05"/>
                                          </p:val>
                                        </p:tav>
                                        <p:tav tm="100000">
                                          <p:val>
                                            <p:strVal val="#ppt_w"/>
                                          </p:val>
                                        </p:tav>
                                      </p:tavLst>
                                    </p:anim>
                                    <p:anim calcmode="lin" valueType="num">
                                      <p:cBhvr>
                                        <p:cTn id="29" dur="1000" fill="hold"/>
                                        <p:tgtEl>
                                          <p:spTgt spid="8">
                                            <p:txEl>
                                              <p:pRg st="3" end="3"/>
                                            </p:txEl>
                                          </p:spTgt>
                                        </p:tgtEl>
                                        <p:attrNameLst>
                                          <p:attrName>ppt_h</p:attrName>
                                        </p:attrNameLst>
                                      </p:cBhvr>
                                      <p:tavLst>
                                        <p:tav tm="0">
                                          <p:val>
                                            <p:strVal val="#ppt_h"/>
                                          </p:val>
                                        </p:tav>
                                        <p:tav tm="100000">
                                          <p:val>
                                            <p:strVal val="#ppt_h"/>
                                          </p:val>
                                        </p:tav>
                                      </p:tavLst>
                                    </p:anim>
                                    <p:anim calcmode="lin" valueType="num">
                                      <p:cBhvr>
                                        <p:cTn id="30" dur="500" decel="50000" fill="hold">
                                          <p:stCondLst>
                                            <p:cond delay="0"/>
                                          </p:stCondLst>
                                        </p:cTn>
                                        <p:tgtEl>
                                          <p:spTgt spid="8">
                                            <p:txEl>
                                              <p:pRg st="3" end="3"/>
                                            </p:txEl>
                                          </p:spTgt>
                                        </p:tgtEl>
                                        <p:attrNameLst>
                                          <p:attrName>ppt_x</p:attrName>
                                        </p:attrNameLst>
                                      </p:cBhvr>
                                      <p:tavLst>
                                        <p:tav tm="0">
                                          <p:val>
                                            <p:strVal val="#ppt_x+.4"/>
                                          </p:val>
                                        </p:tav>
                                        <p:tav tm="100000">
                                          <p:val>
                                            <p:strVal val="#ppt_x"/>
                                          </p:val>
                                        </p:tav>
                                      </p:tavLst>
                                    </p:anim>
                                    <p:anim calcmode="lin" valueType="num">
                                      <p:cBhvr>
                                        <p:cTn id="31" dur="500" decel="50000" fill="hold">
                                          <p:stCondLst>
                                            <p:cond delay="0"/>
                                          </p:stCondLst>
                                        </p:cTn>
                                        <p:tgtEl>
                                          <p:spTgt spid="8">
                                            <p:txEl>
                                              <p:pRg st="3" end="3"/>
                                            </p:txEl>
                                          </p:spTgt>
                                        </p:tgtEl>
                                        <p:attrNameLst>
                                          <p:attrName>ppt_y</p:attrName>
                                        </p:attrNameLst>
                                      </p:cBhvr>
                                      <p:tavLst>
                                        <p:tav tm="0">
                                          <p:val>
                                            <p:strVal val="#ppt_y-.2"/>
                                          </p:val>
                                        </p:tav>
                                        <p:tav tm="100000">
                                          <p:val>
                                            <p:strVal val="#ppt_y+.1"/>
                                          </p:val>
                                        </p:tav>
                                      </p:tavLst>
                                    </p:anim>
                                    <p:anim calcmode="lin" valueType="num">
                                      <p:cBhvr>
                                        <p:cTn id="32" dur="500" accel="50000" fill="hold">
                                          <p:stCondLst>
                                            <p:cond delay="500"/>
                                          </p:stCondLst>
                                        </p:cTn>
                                        <p:tgtEl>
                                          <p:spTgt spid="8">
                                            <p:txEl>
                                              <p:pRg st="3" end="3"/>
                                            </p:txEl>
                                          </p:spTgt>
                                        </p:tgtEl>
                                        <p:attrNameLst>
                                          <p:attrName>ppt_y</p:attrName>
                                        </p:attrNameLst>
                                      </p:cBhvr>
                                      <p:tavLst>
                                        <p:tav tm="0">
                                          <p:val>
                                            <p:strVal val="#ppt_y+.1"/>
                                          </p:val>
                                        </p:tav>
                                        <p:tav tm="100000">
                                          <p:val>
                                            <p:strVal val="#ppt_y"/>
                                          </p:val>
                                        </p:tav>
                                      </p:tavLst>
                                    </p:anim>
                                    <p:animEffect transition="in" filter="fade">
                                      <p:cBhvr>
                                        <p:cTn id="33" dur="1000" decel="50000">
                                          <p:stCondLst>
                                            <p:cond delay="0"/>
                                          </p:stCondLst>
                                        </p:cTn>
                                        <p:tgtEl>
                                          <p:spTgt spid="8">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8">
                                            <p:txEl>
                                              <p:pRg st="5" end="5"/>
                                            </p:txEl>
                                          </p:spTgt>
                                        </p:tgtEl>
                                        <p:attrNameLst>
                                          <p:attrName>style.visibility</p:attrName>
                                        </p:attrNameLst>
                                      </p:cBhvr>
                                      <p:to>
                                        <p:strVal val="visible"/>
                                      </p:to>
                                    </p:set>
                                    <p:anim calcmode="lin" valueType="num">
                                      <p:cBhvr additive="base">
                                        <p:cTn id="38"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8" presetClass="entr" presetSubtype="16" fill="hold" nodeType="clickEffect">
                                  <p:stCondLst>
                                    <p:cond delay="0"/>
                                  </p:stCondLst>
                                  <p:childTnLst>
                                    <p:set>
                                      <p:cBhvr>
                                        <p:cTn id="43" dur="1" fill="hold">
                                          <p:stCondLst>
                                            <p:cond delay="0"/>
                                          </p:stCondLst>
                                        </p:cTn>
                                        <p:tgtEl>
                                          <p:spTgt spid="8">
                                            <p:txEl>
                                              <p:pRg st="7" end="7"/>
                                            </p:txEl>
                                          </p:spTgt>
                                        </p:tgtEl>
                                        <p:attrNameLst>
                                          <p:attrName>style.visibility</p:attrName>
                                        </p:attrNameLst>
                                      </p:cBhvr>
                                      <p:to>
                                        <p:strVal val="visible"/>
                                      </p:to>
                                    </p:set>
                                    <p:animEffect transition="in" filter="diamond(in)">
                                      <p:cBhvr>
                                        <p:cTn id="44" dur="2000"/>
                                        <p:tgtEl>
                                          <p:spTgt spid="8">
                                            <p:txEl>
                                              <p:pRg st="7" end="7"/>
                                            </p:txEl>
                                          </p:spTgt>
                                        </p:tgtEl>
                                      </p:cBhvr>
                                    </p:animEffect>
                                  </p:childTnLst>
                                </p:cTn>
                              </p:par>
                              <p:par>
                                <p:cTn id="45" presetID="8" presetClass="entr" presetSubtype="16" fill="hold" nodeType="withEffect">
                                  <p:stCondLst>
                                    <p:cond delay="0"/>
                                  </p:stCondLst>
                                  <p:childTnLst>
                                    <p:set>
                                      <p:cBhvr>
                                        <p:cTn id="46" dur="1" fill="hold">
                                          <p:stCondLst>
                                            <p:cond delay="0"/>
                                          </p:stCondLst>
                                        </p:cTn>
                                        <p:tgtEl>
                                          <p:spTgt spid="8">
                                            <p:txEl>
                                              <p:pRg st="8" end="8"/>
                                            </p:txEl>
                                          </p:spTgt>
                                        </p:tgtEl>
                                        <p:attrNameLst>
                                          <p:attrName>style.visibility</p:attrName>
                                        </p:attrNameLst>
                                      </p:cBhvr>
                                      <p:to>
                                        <p:strVal val="visible"/>
                                      </p:to>
                                    </p:set>
                                    <p:animEffect transition="in" filter="diamond(in)">
                                      <p:cBhvr>
                                        <p:cTn id="47" dur="2000"/>
                                        <p:tgtEl>
                                          <p:spTgt spid="8">
                                            <p:txEl>
                                              <p:pRg st="8" end="8"/>
                                            </p:txEl>
                                          </p:spTgt>
                                        </p:tgtEl>
                                      </p:cBhvr>
                                    </p:animEffect>
                                  </p:childTnLst>
                                </p:cTn>
                              </p:par>
                              <p:par>
                                <p:cTn id="48" presetID="8" presetClass="entr" presetSubtype="16" fill="hold" nodeType="withEffect">
                                  <p:stCondLst>
                                    <p:cond delay="0"/>
                                  </p:stCondLst>
                                  <p:childTnLst>
                                    <p:set>
                                      <p:cBhvr>
                                        <p:cTn id="49" dur="1" fill="hold">
                                          <p:stCondLst>
                                            <p:cond delay="0"/>
                                          </p:stCondLst>
                                        </p:cTn>
                                        <p:tgtEl>
                                          <p:spTgt spid="8">
                                            <p:txEl>
                                              <p:pRg st="9" end="9"/>
                                            </p:txEl>
                                          </p:spTgt>
                                        </p:tgtEl>
                                        <p:attrNameLst>
                                          <p:attrName>style.visibility</p:attrName>
                                        </p:attrNameLst>
                                      </p:cBhvr>
                                      <p:to>
                                        <p:strVal val="visible"/>
                                      </p:to>
                                    </p:set>
                                    <p:animEffect transition="in" filter="diamond(in)">
                                      <p:cBhvr>
                                        <p:cTn id="50" dur="2000"/>
                                        <p:tgtEl>
                                          <p:spTgt spid="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9800"/>
            <a:ext cx="8077200" cy="1673352"/>
          </a:xfrm>
        </p:spPr>
        <p:txBody>
          <a:bodyPr>
            <a:normAutofit/>
          </a:bodyPr>
          <a:lstStyle/>
          <a:p>
            <a:pPr algn="ctr"/>
            <a:r>
              <a:rPr lang="en-US" dirty="0" smtClean="0">
                <a:solidFill>
                  <a:srgbClr val="FFC000"/>
                </a:solidFill>
              </a:rPr>
              <a:t>JESUS USES THE 30 DAY PROPHETIC  COUNT</a:t>
            </a:r>
            <a:endParaRPr lang="en-US" dirty="0">
              <a:solidFill>
                <a:srgbClr val="FFC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761999"/>
          </a:xfrm>
        </p:spPr>
        <p:txBody>
          <a:bodyPr>
            <a:normAutofit/>
          </a:bodyPr>
          <a:lstStyle/>
          <a:p>
            <a:pPr algn="ctr"/>
            <a:r>
              <a:rPr lang="en-US" dirty="0" smtClean="0">
                <a:solidFill>
                  <a:srgbClr val="FFC000"/>
                </a:solidFill>
              </a:rPr>
              <a:t>The Prophetic Count of God</a:t>
            </a:r>
            <a:endParaRPr lang="en-US" dirty="0">
              <a:solidFill>
                <a:srgbClr val="FFC000"/>
              </a:solidFill>
            </a:endParaRPr>
          </a:p>
        </p:txBody>
      </p:sp>
      <p:cxnSp>
        <p:nvCxnSpPr>
          <p:cNvPr id="5" name="Straight Connector 4"/>
          <p:cNvCxnSpPr/>
          <p:nvPr/>
        </p:nvCxnSpPr>
        <p:spPr>
          <a:xfrm>
            <a:off x="838200" y="762000"/>
            <a:ext cx="7924800" cy="0"/>
          </a:xfrm>
          <a:prstGeom prst="line">
            <a:avLst/>
          </a:prstGeom>
        </p:spPr>
        <p:style>
          <a:lnRef idx="3">
            <a:schemeClr val="dk1"/>
          </a:lnRef>
          <a:fillRef idx="0">
            <a:schemeClr val="dk1"/>
          </a:fillRef>
          <a:effectRef idx="2">
            <a:schemeClr val="dk1"/>
          </a:effectRef>
          <a:fontRef idx="minor">
            <a:schemeClr val="tx1"/>
          </a:fontRef>
        </p:style>
      </p:cxnSp>
      <p:sp>
        <p:nvSpPr>
          <p:cNvPr id="6" name="Rectangle 5"/>
          <p:cNvSpPr/>
          <p:nvPr/>
        </p:nvSpPr>
        <p:spPr>
          <a:xfrm>
            <a:off x="0" y="609600"/>
            <a:ext cx="9144000" cy="1569660"/>
          </a:xfrm>
          <a:prstGeom prst="rect">
            <a:avLst/>
          </a:prstGeom>
          <a:ln>
            <a:solidFill>
              <a:schemeClr val="tx1"/>
            </a:solidFill>
          </a:ln>
        </p:spPr>
        <p:txBody>
          <a:bodyPr wrap="square">
            <a:spAutoFit/>
          </a:bodyPr>
          <a:lstStyle/>
          <a:p>
            <a:r>
              <a:rPr lang="en-US" sz="2400" b="1" dirty="0" smtClean="0">
                <a:solidFill>
                  <a:schemeClr val="tx1"/>
                </a:solidFill>
              </a:rPr>
              <a:t> </a:t>
            </a:r>
            <a:r>
              <a:rPr lang="en-US" sz="2400" dirty="0" smtClean="0"/>
              <a:t>The prophesy in the book of revelations shows how</a:t>
            </a:r>
            <a:r>
              <a:rPr lang="en-US" sz="2400" dirty="0" smtClean="0">
                <a:solidFill>
                  <a:schemeClr val="tx1"/>
                </a:solidFill>
              </a:rPr>
              <a:t> the LORD </a:t>
            </a:r>
            <a:r>
              <a:rPr lang="en-US" sz="2400" dirty="0" smtClean="0"/>
              <a:t>will used</a:t>
            </a:r>
            <a:r>
              <a:rPr lang="en-US" sz="2400" dirty="0" smtClean="0">
                <a:solidFill>
                  <a:schemeClr val="tx1"/>
                </a:solidFill>
              </a:rPr>
              <a:t> a 30 day per month prophecy  to bring us to</a:t>
            </a:r>
            <a:r>
              <a:rPr lang="en-US" sz="2400" dirty="0" smtClean="0"/>
              <a:t> the coming of his Kingdom in the 7</a:t>
            </a:r>
            <a:r>
              <a:rPr lang="en-US" sz="2400" baseline="30000" dirty="0" smtClean="0"/>
              <a:t>th</a:t>
            </a:r>
            <a:r>
              <a:rPr lang="en-US" sz="2400" dirty="0" smtClean="0"/>
              <a:t> month and to  observe of the Feast of Tabernacle. Let us now  confirm this is indeed a </a:t>
            </a:r>
            <a:r>
              <a:rPr lang="en-US" sz="2400" b="1" u="sng" dirty="0" smtClean="0">
                <a:solidFill>
                  <a:srgbClr val="FFFF00"/>
                </a:solidFill>
              </a:rPr>
              <a:t>PROPHECY</a:t>
            </a:r>
            <a:r>
              <a:rPr lang="en-US" sz="2400" dirty="0" smtClean="0"/>
              <a:t> by Jesus himself:</a:t>
            </a:r>
            <a:endParaRPr lang="en-US" sz="2400" dirty="0">
              <a:solidFill>
                <a:schemeClr val="tx1"/>
              </a:solidFill>
            </a:endParaRPr>
          </a:p>
        </p:txBody>
      </p:sp>
      <p:sp>
        <p:nvSpPr>
          <p:cNvPr id="9" name="TextBox 8"/>
          <p:cNvSpPr txBox="1"/>
          <p:nvPr/>
        </p:nvSpPr>
        <p:spPr>
          <a:xfrm>
            <a:off x="0" y="2209800"/>
            <a:ext cx="9144000" cy="3416320"/>
          </a:xfrm>
          <a:prstGeom prst="rect">
            <a:avLst/>
          </a:prstGeom>
          <a:noFill/>
        </p:spPr>
        <p:txBody>
          <a:bodyPr wrap="square" rtlCol="0">
            <a:spAutoFit/>
          </a:bodyPr>
          <a:lstStyle/>
          <a:p>
            <a:r>
              <a:rPr lang="en-US" dirty="0" smtClean="0"/>
              <a:t> </a:t>
            </a:r>
            <a:r>
              <a:rPr lang="en-US" dirty="0" smtClean="0">
                <a:solidFill>
                  <a:srgbClr val="FF0000"/>
                </a:solidFill>
              </a:rPr>
              <a:t>When ye therefore </a:t>
            </a:r>
            <a:r>
              <a:rPr lang="en-US" b="1" dirty="0" smtClean="0">
                <a:solidFill>
                  <a:srgbClr val="FFFF00"/>
                </a:solidFill>
              </a:rPr>
              <a:t>shall see THE ABOMINATION OF DESOLATION </a:t>
            </a:r>
            <a:r>
              <a:rPr lang="en-US" dirty="0" smtClean="0">
                <a:solidFill>
                  <a:srgbClr val="FF0000"/>
                </a:solidFill>
              </a:rPr>
              <a:t>spoken of by Daniel the prophet Stand in the holy place(whoso readeth, let him understand) </a:t>
            </a:r>
            <a:r>
              <a:rPr lang="en-US" b="1" dirty="0" smtClean="0">
                <a:solidFill>
                  <a:srgbClr val="FFFF00"/>
                </a:solidFill>
              </a:rPr>
              <a:t>THEN LET  THEM WHICH BE  IN JUDEA FLEE</a:t>
            </a:r>
            <a:r>
              <a:rPr lang="en-US" dirty="0" smtClean="0">
                <a:solidFill>
                  <a:srgbClr val="FFFF00"/>
                </a:solidFill>
              </a:rPr>
              <a:t> </a:t>
            </a:r>
            <a:r>
              <a:rPr lang="en-US" dirty="0" smtClean="0">
                <a:solidFill>
                  <a:srgbClr val="FF0000"/>
                </a:solidFill>
              </a:rPr>
              <a:t>into the mountains</a:t>
            </a:r>
            <a:r>
              <a:rPr lang="en-US" dirty="0" smtClean="0"/>
              <a:t>. -Mat 24:15-16</a:t>
            </a:r>
          </a:p>
          <a:p>
            <a:pPr algn="ctr"/>
            <a:r>
              <a:rPr lang="en-US" dirty="0" smtClean="0"/>
              <a:t>Let us now go and read </a:t>
            </a:r>
            <a:r>
              <a:rPr lang="en-US" b="1" u="sng" dirty="0" smtClean="0">
                <a:solidFill>
                  <a:srgbClr val="FFFF00"/>
                </a:solidFill>
              </a:rPr>
              <a:t>THIS PROPHECY : </a:t>
            </a:r>
            <a:r>
              <a:rPr lang="en-US" dirty="0" smtClean="0"/>
              <a:t>Daniels 12:9-11</a:t>
            </a:r>
          </a:p>
          <a:p>
            <a:r>
              <a:rPr lang="en-US" b="1" baseline="30000" dirty="0" smtClean="0"/>
              <a:t> </a:t>
            </a:r>
            <a:r>
              <a:rPr lang="en-US" dirty="0" smtClean="0"/>
              <a:t>And he said, Go thy way, Daniel: for the words are closed up and </a:t>
            </a:r>
            <a:r>
              <a:rPr lang="en-US" b="1" cap="all" dirty="0" smtClean="0">
                <a:solidFill>
                  <a:srgbClr val="FFFF00"/>
                </a:solidFill>
              </a:rPr>
              <a:t>sealed till the time of the end.</a:t>
            </a:r>
            <a:r>
              <a:rPr lang="en-US" b="1" cap="all" baseline="30000" dirty="0" smtClean="0">
                <a:solidFill>
                  <a:srgbClr val="FFFF00"/>
                </a:solidFill>
              </a:rPr>
              <a:t> </a:t>
            </a:r>
            <a:r>
              <a:rPr lang="en-US" dirty="0" smtClean="0"/>
              <a:t>Many shall be purified, and made white, and tried; but the wicked shall do wickedly: and </a:t>
            </a:r>
            <a:r>
              <a:rPr lang="en-US" b="1" cap="all" dirty="0" smtClean="0">
                <a:solidFill>
                  <a:srgbClr val="FFFF00"/>
                </a:solidFill>
              </a:rPr>
              <a:t>none of the wicked shall understand; but the wise shall understand</a:t>
            </a:r>
            <a:r>
              <a:rPr lang="en-US" dirty="0" smtClean="0"/>
              <a:t>.</a:t>
            </a:r>
          </a:p>
          <a:p>
            <a:r>
              <a:rPr lang="en-US" dirty="0" smtClean="0"/>
              <a:t>And from the time that the daily sacrifice shall be taken away, and </a:t>
            </a:r>
            <a:r>
              <a:rPr lang="en-US" b="1" dirty="0" smtClean="0">
                <a:solidFill>
                  <a:srgbClr val="FFFF00"/>
                </a:solidFill>
              </a:rPr>
              <a:t>THE ABOMINATION THAT MAKETH DESOLATE</a:t>
            </a:r>
            <a:r>
              <a:rPr lang="en-US" dirty="0" smtClean="0">
                <a:solidFill>
                  <a:srgbClr val="FFFF00"/>
                </a:solidFill>
              </a:rPr>
              <a:t> </a:t>
            </a:r>
            <a:r>
              <a:rPr lang="en-US" dirty="0" smtClean="0"/>
              <a:t>set up, there shall be </a:t>
            </a:r>
            <a:r>
              <a:rPr lang="en-US" b="1" dirty="0" smtClean="0">
                <a:solidFill>
                  <a:srgbClr val="FFFF00"/>
                </a:solidFill>
              </a:rPr>
              <a:t>a THOUSAND TWO HUNDRED</a:t>
            </a:r>
            <a:r>
              <a:rPr lang="en-US" dirty="0" smtClean="0"/>
              <a:t> and </a:t>
            </a:r>
            <a:r>
              <a:rPr lang="en-US" b="1" dirty="0" smtClean="0">
                <a:solidFill>
                  <a:srgbClr val="FFFF00"/>
                </a:solidFill>
              </a:rPr>
              <a:t>NINTY DAYS</a:t>
            </a:r>
            <a:endParaRPr lang="en-US" b="1" dirty="0" smtClean="0"/>
          </a:p>
          <a:p>
            <a:endParaRPr lang="en-US" b="1" dirty="0" smtClean="0"/>
          </a:p>
          <a:p>
            <a:r>
              <a:rPr lang="en-US" b="1" dirty="0" smtClean="0"/>
              <a:t>Now what is the difference between 1260 days and </a:t>
            </a:r>
            <a:r>
              <a:rPr lang="en-US" b="1" dirty="0" smtClean="0">
                <a:solidFill>
                  <a:srgbClr val="FFFF00"/>
                </a:solidFill>
              </a:rPr>
              <a:t>1290 days</a:t>
            </a:r>
            <a:r>
              <a:rPr lang="en-US" b="1" dirty="0" smtClean="0"/>
              <a:t>?             </a:t>
            </a:r>
          </a:p>
          <a:p>
            <a:pPr algn="ctr"/>
            <a:r>
              <a:rPr lang="en-US" b="1" dirty="0" smtClean="0"/>
              <a:t>30 days or 1 month in the Prophetic Count of God</a:t>
            </a:r>
            <a:endParaRPr lang="en-US" b="1" dirty="0"/>
          </a:p>
        </p:txBody>
      </p:sp>
      <p:sp>
        <p:nvSpPr>
          <p:cNvPr id="10" name="TextBox 9"/>
          <p:cNvSpPr txBox="1"/>
          <p:nvPr/>
        </p:nvSpPr>
        <p:spPr>
          <a:xfrm>
            <a:off x="0" y="5867400"/>
            <a:ext cx="9144000" cy="923330"/>
          </a:xfrm>
          <a:prstGeom prst="rect">
            <a:avLst/>
          </a:prstGeom>
          <a:noFill/>
          <a:ln>
            <a:solidFill>
              <a:srgbClr val="FFC000"/>
            </a:solidFill>
          </a:ln>
        </p:spPr>
        <p:txBody>
          <a:bodyPr wrap="square" rtlCol="0">
            <a:spAutoFit/>
          </a:bodyPr>
          <a:lstStyle/>
          <a:p>
            <a:pPr algn="ctr"/>
            <a:r>
              <a:rPr lang="en-US" b="1" dirty="0" smtClean="0"/>
              <a:t> 30 days  is what Jesus was conveying or 1 month in the Prophetic count of God. </a:t>
            </a:r>
          </a:p>
          <a:p>
            <a:pPr algn="ctr"/>
            <a:r>
              <a:rPr lang="en-US" b="1" dirty="0" smtClean="0"/>
              <a:t>This is how long we have to flee before the </a:t>
            </a:r>
            <a:r>
              <a:rPr lang="en-US" b="1" dirty="0" smtClean="0">
                <a:solidFill>
                  <a:srgbClr val="FFFF00"/>
                </a:solidFill>
              </a:rPr>
              <a:t>42 months of war on the saints                                                </a:t>
            </a:r>
            <a:r>
              <a:rPr lang="en-US" b="1" dirty="0" smtClean="0"/>
              <a:t>begins by the beast-</a:t>
            </a:r>
            <a:r>
              <a:rPr lang="en-US" b="1" dirty="0" smtClean="0">
                <a:solidFill>
                  <a:srgbClr val="FFFF00"/>
                </a:solidFill>
              </a:rPr>
              <a:t>Rev 13:5-7</a:t>
            </a:r>
            <a:r>
              <a:rPr lang="en-US" b="1" dirty="0" smtClean="0"/>
              <a:t>. </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 calcmode="lin" valueType="num">
                                      <p:cBhvr additive="base">
                                        <p:cTn id="19"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 calcmode="lin" valueType="num">
                                      <p:cBhvr additive="base">
                                        <p:cTn id="25"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 calcmode="lin" valueType="num">
                                      <p:cBhvr additive="base">
                                        <p:cTn id="31"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 calcmode="lin" valueType="num">
                                      <p:cBhvr additive="base">
                                        <p:cTn id="37"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0" presetClass="entr" presetSubtype="0" fill="hold" nodeType="clickEffect">
                                  <p:stCondLst>
                                    <p:cond delay="0"/>
                                  </p:stCondLst>
                                  <p:iterate type="lt">
                                    <p:tmPct val="10000"/>
                                  </p:iterate>
                                  <p:childTnLst>
                                    <p:set>
                                      <p:cBhvr>
                                        <p:cTn id="42" dur="1" fill="hold">
                                          <p:stCondLst>
                                            <p:cond delay="0"/>
                                          </p:stCondLst>
                                        </p:cTn>
                                        <p:tgtEl>
                                          <p:spTgt spid="9">
                                            <p:txEl>
                                              <p:pRg st="6" end="6"/>
                                            </p:txEl>
                                          </p:spTgt>
                                        </p:tgtEl>
                                        <p:attrNameLst>
                                          <p:attrName>style.visibility</p:attrName>
                                        </p:attrNameLst>
                                      </p:cBhvr>
                                      <p:to>
                                        <p:strVal val="visible"/>
                                      </p:to>
                                    </p:set>
                                    <p:animEffect transition="in" filter="fade">
                                      <p:cBhvr>
                                        <p:cTn id="43" dur="1000"/>
                                        <p:tgtEl>
                                          <p:spTgt spid="9">
                                            <p:txEl>
                                              <p:pRg st="6" end="6"/>
                                            </p:txEl>
                                          </p:spTgt>
                                        </p:tgtEl>
                                      </p:cBhvr>
                                    </p:animEffect>
                                    <p:anim calcmode="lin" valueType="num">
                                      <p:cBhvr>
                                        <p:cTn id="44" dur="1000" fill="hold"/>
                                        <p:tgtEl>
                                          <p:spTgt spid="9">
                                            <p:txEl>
                                              <p:pRg st="6" end="6"/>
                                            </p:txEl>
                                          </p:spTgt>
                                        </p:tgtEl>
                                        <p:attrNameLst>
                                          <p:attrName>ppt_x</p:attrName>
                                        </p:attrNameLst>
                                      </p:cBhvr>
                                      <p:tavLst>
                                        <p:tav tm="0">
                                          <p:val>
                                            <p:strVal val="#ppt_x-.1"/>
                                          </p:val>
                                        </p:tav>
                                        <p:tav tm="100000">
                                          <p:val>
                                            <p:strVal val="#ppt_x"/>
                                          </p:val>
                                        </p:tav>
                                      </p:tavLst>
                                    </p:anim>
                                    <p:anim calcmode="lin" valueType="num">
                                      <p:cBhvr>
                                        <p:cTn id="45" dur="1000" fill="hold"/>
                                        <p:tgtEl>
                                          <p:spTgt spid="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10">
                                            <p:txEl>
                                              <p:pRg st="0" end="0"/>
                                            </p:txEl>
                                          </p:spTgt>
                                        </p:tgtEl>
                                        <p:attrNameLst>
                                          <p:attrName>style.visibility</p:attrName>
                                        </p:attrNameLst>
                                      </p:cBhvr>
                                      <p:to>
                                        <p:strVal val="visible"/>
                                      </p:to>
                                    </p:set>
                                    <p:anim calcmode="lin" valueType="num">
                                      <p:cBhvr additive="base">
                                        <p:cTn id="5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10">
                                            <p:txEl>
                                              <p:pRg st="1" end="1"/>
                                            </p:txEl>
                                          </p:spTgt>
                                        </p:tgtEl>
                                        <p:attrNameLst>
                                          <p:attrName>style.visibility</p:attrName>
                                        </p:attrNameLst>
                                      </p:cBhvr>
                                      <p:to>
                                        <p:strVal val="visible"/>
                                      </p:to>
                                    </p:set>
                                    <p:anim calcmode="lin" valueType="num">
                                      <p:cBhvr additive="base">
                                        <p:cTn id="56"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9800"/>
            <a:ext cx="8077200" cy="1673352"/>
          </a:xfrm>
        </p:spPr>
        <p:txBody>
          <a:bodyPr>
            <a:normAutofit fontScale="90000"/>
          </a:bodyPr>
          <a:lstStyle/>
          <a:p>
            <a:pPr algn="ctr"/>
            <a:r>
              <a:rPr lang="en-US" sz="4800" dirty="0" smtClean="0">
                <a:solidFill>
                  <a:schemeClr val="tx1"/>
                </a:solidFill>
              </a:rPr>
              <a:t> </a:t>
            </a:r>
            <a:r>
              <a:rPr lang="en-US" sz="4800" dirty="0" smtClean="0">
                <a:solidFill>
                  <a:srgbClr val="FFC000"/>
                </a:solidFill>
              </a:rPr>
              <a:t>Did God show Moses His Prophetic Count?</a:t>
            </a:r>
            <a:br>
              <a:rPr lang="en-US" sz="4800" dirty="0" smtClean="0">
                <a:solidFill>
                  <a:srgbClr val="FFC000"/>
                </a:solidFill>
              </a:rPr>
            </a:br>
            <a:r>
              <a:rPr lang="en-US" sz="4800" dirty="0" smtClean="0">
                <a:solidFill>
                  <a:srgbClr val="FFC000"/>
                </a:solidFill>
              </a:rPr>
              <a:t>The Book of Genesis </a:t>
            </a:r>
            <a:endParaRPr lang="en-US" sz="4800" dirty="0">
              <a:solidFill>
                <a:srgbClr val="FFC0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2873</TotalTime>
  <Words>2521</Words>
  <Application>Microsoft Office PowerPoint</Application>
  <PresentationFormat>On-screen Show (4:3)</PresentationFormat>
  <Paragraphs>173</Paragraphs>
  <Slides>21</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Module</vt:lpstr>
      <vt:lpstr>Worksheet</vt:lpstr>
      <vt:lpstr>The Prophetic Count of God </vt:lpstr>
      <vt:lpstr>BASIC AGREEMENT ABOUT THE SEVENTH MONTH</vt:lpstr>
      <vt:lpstr>The Prophetic Count of God</vt:lpstr>
      <vt:lpstr>The Luna Calendar  or  His Prophetic Count?</vt:lpstr>
      <vt:lpstr>The Prophetic Count of God</vt:lpstr>
      <vt:lpstr>The Prophetic Count of God</vt:lpstr>
      <vt:lpstr>JESUS USES THE 30 DAY PROPHETIC  COUNT</vt:lpstr>
      <vt:lpstr>The Prophetic Count of God</vt:lpstr>
      <vt:lpstr> Did God show Moses His Prophetic Count? The Book of Genesis </vt:lpstr>
      <vt:lpstr>The Prophetic Count of God</vt:lpstr>
      <vt:lpstr>The Prophetic Count of God</vt:lpstr>
      <vt:lpstr>The Prophetic Count of God</vt:lpstr>
      <vt:lpstr> Did God show Moses His Prophetic Count? The Book of Numbers</vt:lpstr>
      <vt:lpstr>The Prophetic Count of God</vt:lpstr>
      <vt:lpstr>The Prophetic Count of God</vt:lpstr>
      <vt:lpstr> The Luna Calendar (Levitical Priesthood), Solar                                  and  Prophetic Count of God  (side by side)</vt:lpstr>
      <vt:lpstr> THE LORD REQUIREMENT FOR  HIS FEAST  AND HIS  PROPHETIC COUNT   </vt:lpstr>
      <vt:lpstr>Slide 18</vt:lpstr>
      <vt:lpstr>The Prophetic Count of God</vt:lpstr>
      <vt:lpstr> THE CONCLUSION OF THE MATTER</vt:lpstr>
      <vt:lpstr>The Prophetic Count of God</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Calender of God</dc:title>
  <dc:creator>Owner</dc:creator>
  <cp:lastModifiedBy>CCritt</cp:lastModifiedBy>
  <cp:revision>242</cp:revision>
  <dcterms:created xsi:type="dcterms:W3CDTF">2012-10-11T16:07:09Z</dcterms:created>
  <dcterms:modified xsi:type="dcterms:W3CDTF">2016-03-06T17:46:10Z</dcterms:modified>
</cp:coreProperties>
</file>